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8" r:id="rId10"/>
    <p:sldId id="265" r:id="rId11"/>
    <p:sldId id="266" r:id="rId12"/>
  </p:sldIdLst>
  <p:sldSz cx="18288000" cy="10287000"/>
  <p:notesSz cx="6858000" cy="9144000"/>
  <p:embeddedFontLst>
    <p:embeddedFont>
      <p:font typeface="DM Sans"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ifsJ15yGnuk2uxzHctAsjXSQSQ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298" autoAdjust="0"/>
  </p:normalViewPr>
  <p:slideViewPr>
    <p:cSldViewPr snapToGrid="0">
      <p:cViewPr varScale="1">
        <p:scale>
          <a:sx n="38" d="100"/>
          <a:sy n="38" d="100"/>
        </p:scale>
        <p:origin x="677"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7" Type="http://schemas.openxmlformats.org/officeDocument/2006/relationships/viewProps" Target="viewProp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474D9272-494E-D119-72CB-94FD73C07C25}"/>
            </a:ext>
          </a:extLst>
        </p:cNvPr>
        <p:cNvGrpSpPr/>
        <p:nvPr/>
      </p:nvGrpSpPr>
      <p:grpSpPr>
        <a:xfrm>
          <a:off x="0" y="0"/>
          <a:ext cx="0" cy="0"/>
          <a:chOff x="0" y="0"/>
          <a:chExt cx="0" cy="0"/>
        </a:xfrm>
      </p:grpSpPr>
      <p:sp>
        <p:nvSpPr>
          <p:cNvPr id="118" name="Google Shape;118;p5:notes">
            <a:extLst>
              <a:ext uri="{FF2B5EF4-FFF2-40B4-BE49-F238E27FC236}">
                <a16:creationId xmlns:a16="http://schemas.microsoft.com/office/drawing/2014/main" id="{03C11C54-13F9-9721-5405-02CAD47405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l-GR" sz="1100" b="0" i="0" u="none" strike="noStrike" cap="none" dirty="0">
              <a:solidFill>
                <a:srgbClr val="000000"/>
              </a:solidFill>
              <a:effectLst/>
              <a:latin typeface="Arial"/>
              <a:ea typeface="Arial"/>
              <a:cs typeface="Arial"/>
              <a:sym typeface="Arial"/>
            </a:endParaRPr>
          </a:p>
        </p:txBody>
      </p:sp>
      <p:sp>
        <p:nvSpPr>
          <p:cNvPr id="119" name="Google Shape;119;p5:notes">
            <a:extLst>
              <a:ext uri="{FF2B5EF4-FFF2-40B4-BE49-F238E27FC236}">
                <a16:creationId xmlns:a16="http://schemas.microsoft.com/office/drawing/2014/main" id="{0BFC5807-87DF-0D9B-9D57-2EDB96E966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9819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2"/>
          <p:cNvSpPr>
            <a:spLocks noGrp="1"/>
          </p:cNvSpPr>
          <p:nvPr>
            <p:ph type="pic" idx="2"/>
          </p:nvPr>
        </p:nvSpPr>
        <p:spPr>
          <a:xfrm>
            <a:off x="1792288" y="612775"/>
            <a:ext cx="5486400" cy="4114800"/>
          </a:xfrm>
          <a:prstGeom prst="rect">
            <a:avLst/>
          </a:prstGeom>
          <a:noFill/>
          <a:ln>
            <a:noFill/>
          </a:ln>
        </p:spPr>
      </p:sp>
      <p:sp>
        <p:nvSpPr>
          <p:cNvPr id="64" name="Google Shape;64;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4059"/>
        </a:solidFill>
        <a:effectLst/>
      </p:bgPr>
    </p:bg>
    <p:spTree>
      <p:nvGrpSpPr>
        <p:cNvPr id="1" name="Shape 83"/>
        <p:cNvGrpSpPr/>
        <p:nvPr/>
      </p:nvGrpSpPr>
      <p:grpSpPr>
        <a:xfrm>
          <a:off x="0" y="0"/>
          <a:ext cx="0" cy="0"/>
          <a:chOff x="0" y="0"/>
          <a:chExt cx="0" cy="0"/>
        </a:xfrm>
      </p:grpSpPr>
      <p:sp>
        <p:nvSpPr>
          <p:cNvPr id="84" name="Google Shape;84;p1"/>
          <p:cNvSpPr/>
          <p:nvPr/>
        </p:nvSpPr>
        <p:spPr>
          <a:xfrm>
            <a:off x="-2052991" y="-7273803"/>
            <a:ext cx="10606713" cy="14547606"/>
          </a:xfrm>
          <a:custGeom>
            <a:avLst/>
            <a:gdLst/>
            <a:ahLst/>
            <a:cxnLst/>
            <a:rect l="l" t="t" r="r" b="b"/>
            <a:pathLst>
              <a:path w="10606713" h="14547606" extrusionOk="0">
                <a:moveTo>
                  <a:pt x="0" y="0"/>
                </a:moveTo>
                <a:lnTo>
                  <a:pt x="10606713" y="0"/>
                </a:lnTo>
                <a:lnTo>
                  <a:pt x="10606713" y="14547606"/>
                </a:lnTo>
                <a:lnTo>
                  <a:pt x="0" y="14547606"/>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85" name="Google Shape;85;p1"/>
          <p:cNvSpPr/>
          <p:nvPr/>
        </p:nvSpPr>
        <p:spPr>
          <a:xfrm>
            <a:off x="-1204368" y="1572370"/>
            <a:ext cx="10810689" cy="14827368"/>
          </a:xfrm>
          <a:custGeom>
            <a:avLst/>
            <a:gdLst/>
            <a:ahLst/>
            <a:cxnLst/>
            <a:rect l="l" t="t" r="r" b="b"/>
            <a:pathLst>
              <a:path w="10810689" h="14827368" extrusionOk="0">
                <a:moveTo>
                  <a:pt x="0" y="0"/>
                </a:moveTo>
                <a:lnTo>
                  <a:pt x="10810688" y="0"/>
                </a:lnTo>
                <a:lnTo>
                  <a:pt x="10810688"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86" name="Google Shape;86;p1"/>
          <p:cNvSpPr/>
          <p:nvPr/>
        </p:nvSpPr>
        <p:spPr>
          <a:xfrm>
            <a:off x="6266914" y="-5227403"/>
            <a:ext cx="12438208" cy="17059587"/>
          </a:xfrm>
          <a:custGeom>
            <a:avLst/>
            <a:gdLst/>
            <a:ahLst/>
            <a:cxnLst/>
            <a:rect l="l" t="t" r="r" b="b"/>
            <a:pathLst>
              <a:path w="12438208" h="17059587" extrusionOk="0">
                <a:moveTo>
                  <a:pt x="0" y="0"/>
                </a:moveTo>
                <a:lnTo>
                  <a:pt x="12438207" y="0"/>
                </a:lnTo>
                <a:lnTo>
                  <a:pt x="12438207" y="17059587"/>
                </a:lnTo>
                <a:lnTo>
                  <a:pt x="0" y="17059587"/>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87" name="Google Shape;87;p1"/>
          <p:cNvSpPr/>
          <p:nvPr/>
        </p:nvSpPr>
        <p:spPr>
          <a:xfrm>
            <a:off x="7696138" y="2813132"/>
            <a:ext cx="7624748" cy="3216208"/>
          </a:xfrm>
          <a:custGeom>
            <a:avLst/>
            <a:gdLst/>
            <a:ahLst/>
            <a:cxnLst/>
            <a:rect l="l" t="t" r="r" b="b"/>
            <a:pathLst>
              <a:path w="7624748" h="3216208" extrusionOk="0">
                <a:moveTo>
                  <a:pt x="0" y="0"/>
                </a:moveTo>
                <a:lnTo>
                  <a:pt x="7624748" y="0"/>
                </a:lnTo>
                <a:lnTo>
                  <a:pt x="7624748" y="3216207"/>
                </a:lnTo>
                <a:lnTo>
                  <a:pt x="0" y="3216207"/>
                </a:lnTo>
                <a:lnTo>
                  <a:pt x="0" y="0"/>
                </a:lnTo>
                <a:close/>
              </a:path>
            </a:pathLst>
          </a:custGeom>
          <a:blipFill rotWithShape="1">
            <a:blip r:embed="rId3">
              <a:alphaModFix/>
            </a:blip>
            <a:stretch>
              <a:fillRect r="-5341"/>
            </a:stretch>
          </a:blipFill>
          <a:ln>
            <a:noFill/>
          </a:ln>
        </p:spPr>
        <p:txBody>
          <a:bodyPr/>
          <a:lstStyle/>
          <a:p>
            <a:endParaRPr lang="el-GR"/>
          </a:p>
        </p:txBody>
      </p:sp>
      <p:sp>
        <p:nvSpPr>
          <p:cNvPr id="88" name="Google Shape;88;p1"/>
          <p:cNvSpPr txBox="1"/>
          <p:nvPr/>
        </p:nvSpPr>
        <p:spPr>
          <a:xfrm>
            <a:off x="8553722" y="5857889"/>
            <a:ext cx="9734278" cy="2012051"/>
          </a:xfrm>
          <a:prstGeom prst="rect">
            <a:avLst/>
          </a:prstGeom>
          <a:noFill/>
          <a:ln>
            <a:noFill/>
          </a:ln>
        </p:spPr>
        <p:txBody>
          <a:bodyPr spcFirstLastPara="1" wrap="square" lIns="0" tIns="0" rIns="0" bIns="0" anchor="t" anchorCtr="0">
            <a:spAutoFit/>
          </a:bodyPr>
          <a:lstStyle/>
          <a:p>
            <a:pPr marL="0" marR="0" lvl="0" indent="0" algn="l" rtl="0">
              <a:lnSpc>
                <a:spcPct val="176989"/>
              </a:lnSpc>
              <a:spcBef>
                <a:spcPts val="0"/>
              </a:spcBef>
              <a:spcAft>
                <a:spcPts val="0"/>
              </a:spcAft>
              <a:buNone/>
            </a:pPr>
            <a:r>
              <a:rPr lang="en-US" sz="3129" b="0" i="0" u="none" strike="noStrike" cap="none">
                <a:solidFill>
                  <a:srgbClr val="3DB875"/>
                </a:solidFill>
                <a:latin typeface="Arial"/>
                <a:ea typeface="Arial"/>
                <a:cs typeface="Arial"/>
                <a:sym typeface="Arial"/>
              </a:rPr>
              <a:t>innovative Energy Storage TEchnologies TOwards increased Renewables integration and Efficient Operation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0515" t="-25439" r="-14922"/>
            </a:stretch>
          </a:blipFill>
          <a:ln>
            <a:noFill/>
          </a:ln>
        </p:spPr>
        <p:txBody>
          <a:bodyPr/>
          <a:lstStyle/>
          <a:p>
            <a:endParaRPr lang="el-GR"/>
          </a:p>
        </p:txBody>
      </p:sp>
      <p:pic>
        <p:nvPicPr>
          <p:cNvPr id="94" name="Google Shape;94;p2"/>
          <p:cNvPicPr preferRelativeResize="0"/>
          <p:nvPr/>
        </p:nvPicPr>
        <p:blipFill rotWithShape="1">
          <a:blip r:embed="rId4">
            <a:alphaModFix/>
          </a:blip>
          <a:srcRect l="23376" r="23376"/>
          <a:stretch/>
        </p:blipFill>
        <p:spPr>
          <a:xfrm>
            <a:off x="1028700" y="1028700"/>
            <a:ext cx="6577107" cy="8229600"/>
          </a:xfrm>
          <a:prstGeom prst="rect">
            <a:avLst/>
          </a:prstGeom>
          <a:noFill/>
          <a:ln>
            <a:noFill/>
          </a:ln>
        </p:spPr>
      </p:pic>
      <p:sp>
        <p:nvSpPr>
          <p:cNvPr id="95" name="Google Shape;95;p2"/>
          <p:cNvSpPr txBox="1"/>
          <p:nvPr/>
        </p:nvSpPr>
        <p:spPr>
          <a:xfrm>
            <a:off x="8338240" y="1928476"/>
            <a:ext cx="8921060" cy="2059305"/>
          </a:xfrm>
          <a:prstGeom prst="rect">
            <a:avLst/>
          </a:prstGeom>
          <a:noFill/>
          <a:ln>
            <a:noFill/>
          </a:ln>
        </p:spPr>
        <p:txBody>
          <a:bodyPr spcFirstLastPara="1" wrap="square" lIns="0" tIns="0" rIns="0" bIns="0" anchor="t" anchorCtr="0">
            <a:spAutoFit/>
          </a:bodyPr>
          <a:lstStyle/>
          <a:p>
            <a:pPr marL="0" marR="0" lvl="0" indent="0" algn="l" rtl="0">
              <a:lnSpc>
                <a:spcPct val="104999"/>
              </a:lnSpc>
              <a:spcBef>
                <a:spcPts val="0"/>
              </a:spcBef>
              <a:spcAft>
                <a:spcPts val="0"/>
              </a:spcAft>
              <a:buNone/>
            </a:pPr>
            <a:r>
              <a:rPr lang="en-US" sz="5100" b="1" i="0" u="none" strike="noStrike" cap="none">
                <a:solidFill>
                  <a:srgbClr val="3DB875"/>
                </a:solidFill>
                <a:latin typeface="DM Sans"/>
                <a:ea typeface="DM Sans"/>
                <a:cs typeface="DM Sans"/>
                <a:sym typeface="DM Sans"/>
              </a:rPr>
              <a:t>EMPOWERING GREEN ENERGY WITH INNOVATIVE STORAGE SYSTEMS</a:t>
            </a:r>
            <a:endParaRPr/>
          </a:p>
        </p:txBody>
      </p:sp>
      <p:sp>
        <p:nvSpPr>
          <p:cNvPr id="96" name="Google Shape;96;p2"/>
          <p:cNvSpPr txBox="1"/>
          <p:nvPr/>
        </p:nvSpPr>
        <p:spPr>
          <a:xfrm>
            <a:off x="8338240" y="4639454"/>
            <a:ext cx="8619967" cy="3527538"/>
          </a:xfrm>
          <a:prstGeom prst="rect">
            <a:avLst/>
          </a:prstGeom>
          <a:noFill/>
          <a:ln>
            <a:noFill/>
          </a:ln>
        </p:spPr>
        <p:txBody>
          <a:bodyPr spcFirstLastPara="1" wrap="square" lIns="0" tIns="0" rIns="0" bIns="0" anchor="t" anchorCtr="0">
            <a:spAutoFit/>
          </a:bodyPr>
          <a:lstStyle/>
          <a:p>
            <a:pPr marL="0" marR="0" lvl="0" indent="0" algn="l" rtl="0">
              <a:lnSpc>
                <a:spcPct val="164009"/>
              </a:lnSpc>
              <a:spcBef>
                <a:spcPts val="0"/>
              </a:spcBef>
              <a:spcAft>
                <a:spcPts val="0"/>
              </a:spcAft>
              <a:buNone/>
            </a:pPr>
            <a:r>
              <a:rPr lang="en-US" sz="2484" b="0" i="0" u="none" strike="noStrike" cap="none">
                <a:solidFill>
                  <a:srgbClr val="223E5F"/>
                </a:solidFill>
                <a:latin typeface="DM Sans"/>
                <a:ea typeface="DM Sans"/>
                <a:cs typeface="DM Sans"/>
                <a:sym typeface="DM Sans"/>
              </a:rPr>
              <a:t>The Horizon Europe Energy Project, i-STENTORE – innovative Energy Storage TEchnologies TOwards increased Renewables integration and Efficient Operation, will examine the integration of diverse storage solutions and their combinations in various applications covering mobility, agricultural, industry, household, heating and other sectors.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0515" t="-25439" r="-14922"/>
            </a:stretch>
          </a:blipFill>
          <a:ln>
            <a:noFill/>
          </a:ln>
        </p:spPr>
        <p:txBody>
          <a:bodyPr/>
          <a:lstStyle/>
          <a:p>
            <a:endParaRPr lang="el-GR"/>
          </a:p>
        </p:txBody>
      </p:sp>
      <p:sp>
        <p:nvSpPr>
          <p:cNvPr id="102" name="Google Shape;102;p3"/>
          <p:cNvSpPr/>
          <p:nvPr/>
        </p:nvSpPr>
        <p:spPr>
          <a:xfrm>
            <a:off x="7491388" y="9126634"/>
            <a:ext cx="9767912" cy="952371"/>
          </a:xfrm>
          <a:custGeom>
            <a:avLst/>
            <a:gdLst/>
            <a:ahLst/>
            <a:cxnLst/>
            <a:rect l="l" t="t" r="r" b="b"/>
            <a:pathLst>
              <a:path w="9767912" h="952371" extrusionOk="0">
                <a:moveTo>
                  <a:pt x="0" y="0"/>
                </a:moveTo>
                <a:lnTo>
                  <a:pt x="9767912" y="0"/>
                </a:lnTo>
                <a:lnTo>
                  <a:pt x="9767912" y="952372"/>
                </a:lnTo>
                <a:lnTo>
                  <a:pt x="0" y="952372"/>
                </a:lnTo>
                <a:lnTo>
                  <a:pt x="0" y="0"/>
                </a:lnTo>
                <a:close/>
              </a:path>
            </a:pathLst>
          </a:custGeom>
          <a:blipFill rotWithShape="1">
            <a:blip r:embed="rId4">
              <a:alphaModFix/>
            </a:blip>
            <a:stretch>
              <a:fillRect/>
            </a:stretch>
          </a:blipFill>
          <a:ln>
            <a:noFill/>
          </a:ln>
        </p:spPr>
        <p:txBody>
          <a:bodyPr/>
          <a:lstStyle/>
          <a:p>
            <a:endParaRPr lang="el-GR"/>
          </a:p>
        </p:txBody>
      </p:sp>
      <p:sp>
        <p:nvSpPr>
          <p:cNvPr id="103" name="Google Shape;103;p3"/>
          <p:cNvSpPr/>
          <p:nvPr/>
        </p:nvSpPr>
        <p:spPr>
          <a:xfrm>
            <a:off x="7491388" y="1523702"/>
            <a:ext cx="9767912" cy="7602932"/>
          </a:xfrm>
          <a:custGeom>
            <a:avLst/>
            <a:gdLst/>
            <a:ahLst/>
            <a:cxnLst/>
            <a:rect l="l" t="t" r="r" b="b"/>
            <a:pathLst>
              <a:path w="9767912" h="7602932" extrusionOk="0">
                <a:moveTo>
                  <a:pt x="0" y="0"/>
                </a:moveTo>
                <a:lnTo>
                  <a:pt x="9767912" y="0"/>
                </a:lnTo>
                <a:lnTo>
                  <a:pt x="9767912" y="7602932"/>
                </a:lnTo>
                <a:lnTo>
                  <a:pt x="0" y="7602932"/>
                </a:lnTo>
                <a:lnTo>
                  <a:pt x="0" y="0"/>
                </a:lnTo>
                <a:close/>
              </a:path>
            </a:pathLst>
          </a:custGeom>
          <a:blipFill rotWithShape="1">
            <a:blip r:embed="rId5">
              <a:alphaModFix/>
            </a:blip>
            <a:stretch>
              <a:fillRect l="-4430" t="-33292" r="-2726" b="-4377"/>
            </a:stretch>
          </a:blipFill>
          <a:ln>
            <a:noFill/>
          </a:ln>
        </p:spPr>
        <p:txBody>
          <a:bodyPr/>
          <a:lstStyle/>
          <a:p>
            <a:endParaRPr lang="el-GR"/>
          </a:p>
        </p:txBody>
      </p:sp>
      <p:sp>
        <p:nvSpPr>
          <p:cNvPr id="104" name="Google Shape;104;p3"/>
          <p:cNvSpPr txBox="1"/>
          <p:nvPr/>
        </p:nvSpPr>
        <p:spPr>
          <a:xfrm>
            <a:off x="2111133" y="4593820"/>
            <a:ext cx="4981933" cy="1948967"/>
          </a:xfrm>
          <a:prstGeom prst="rect">
            <a:avLst/>
          </a:prstGeom>
          <a:noFill/>
          <a:ln>
            <a:noFill/>
          </a:ln>
        </p:spPr>
        <p:txBody>
          <a:bodyPr spcFirstLastPara="1" wrap="square" lIns="0" tIns="0" rIns="0" bIns="0" anchor="t" anchorCtr="0">
            <a:spAutoFit/>
          </a:bodyPr>
          <a:lstStyle/>
          <a:p>
            <a:pPr marL="0" marR="0" lvl="0" indent="0" algn="just" rtl="0">
              <a:lnSpc>
                <a:spcPct val="116987"/>
              </a:lnSpc>
              <a:spcBef>
                <a:spcPts val="0"/>
              </a:spcBef>
              <a:spcAft>
                <a:spcPts val="0"/>
              </a:spcAft>
              <a:buNone/>
            </a:pPr>
            <a:r>
              <a:rPr lang="en-US" sz="6540" b="1" i="0" u="none" strike="noStrike" cap="none">
                <a:solidFill>
                  <a:srgbClr val="03BF63"/>
                </a:solidFill>
                <a:latin typeface="DM Sans"/>
                <a:ea typeface="DM Sans"/>
                <a:cs typeface="DM Sans"/>
                <a:sym typeface="DM Sans"/>
              </a:rPr>
              <a:t>PROJECT </a:t>
            </a:r>
            <a:endParaRPr/>
          </a:p>
          <a:p>
            <a:pPr marL="0" marR="0" lvl="0" indent="0" algn="just" rtl="0">
              <a:lnSpc>
                <a:spcPct val="116987"/>
              </a:lnSpc>
              <a:spcBef>
                <a:spcPts val="0"/>
              </a:spcBef>
              <a:spcAft>
                <a:spcPts val="0"/>
              </a:spcAft>
              <a:buNone/>
            </a:pPr>
            <a:r>
              <a:rPr lang="en-US" sz="6540" b="1" i="0" u="none" strike="noStrike" cap="none">
                <a:solidFill>
                  <a:srgbClr val="03BF63"/>
                </a:solidFill>
                <a:latin typeface="DM Sans"/>
                <a:ea typeface="DM Sans"/>
                <a:cs typeface="DM Sans"/>
                <a:sym typeface="DM Sans"/>
              </a:rPr>
              <a:t>OBJECTIVES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4"/>
          <p:cNvPicPr preferRelativeResize="0"/>
          <p:nvPr/>
        </p:nvPicPr>
        <p:blipFill rotWithShape="1">
          <a:blip r:embed="rId3">
            <a:alphaModFix/>
          </a:blip>
          <a:srcRect l="6076" r="6076"/>
          <a:stretch/>
        </p:blipFill>
        <p:spPr>
          <a:xfrm>
            <a:off x="4724271" y="0"/>
            <a:ext cx="13563729" cy="10287000"/>
          </a:xfrm>
          <a:prstGeom prst="rect">
            <a:avLst/>
          </a:prstGeom>
          <a:noFill/>
          <a:ln>
            <a:noFill/>
          </a:ln>
        </p:spPr>
      </p:pic>
      <p:grpSp>
        <p:nvGrpSpPr>
          <p:cNvPr id="110" name="Google Shape;110;p4"/>
          <p:cNvGrpSpPr/>
          <p:nvPr/>
        </p:nvGrpSpPr>
        <p:grpSpPr>
          <a:xfrm>
            <a:off x="4724271" y="-147708"/>
            <a:ext cx="13563729" cy="10434708"/>
            <a:chOff x="0" y="-38100"/>
            <a:chExt cx="3572340" cy="2748236"/>
          </a:xfrm>
        </p:grpSpPr>
        <p:sp>
          <p:nvSpPr>
            <p:cNvPr id="111" name="Google Shape;111;p4"/>
            <p:cNvSpPr/>
            <p:nvPr/>
          </p:nvSpPr>
          <p:spPr>
            <a:xfrm>
              <a:off x="0" y="0"/>
              <a:ext cx="3572340" cy="2710136"/>
            </a:xfrm>
            <a:custGeom>
              <a:avLst/>
              <a:gdLst/>
              <a:ahLst/>
              <a:cxnLst/>
              <a:rect l="l" t="t" r="r" b="b"/>
              <a:pathLst>
                <a:path w="3572340" h="2710136" extrusionOk="0">
                  <a:moveTo>
                    <a:pt x="0" y="0"/>
                  </a:moveTo>
                  <a:lnTo>
                    <a:pt x="3572340" y="0"/>
                  </a:lnTo>
                  <a:lnTo>
                    <a:pt x="3572340" y="2710136"/>
                  </a:lnTo>
                  <a:lnTo>
                    <a:pt x="0" y="2710136"/>
                  </a:lnTo>
                  <a:close/>
                </a:path>
              </a:pathLst>
            </a:custGeom>
            <a:solidFill>
              <a:srgbClr val="000000">
                <a:alpha val="38823"/>
              </a:srgbClr>
            </a:solidFill>
            <a:ln>
              <a:noFill/>
            </a:ln>
          </p:spPr>
          <p:txBody>
            <a:bodyPr/>
            <a:lstStyle/>
            <a:p>
              <a:endParaRPr lang="el-GR"/>
            </a:p>
          </p:txBody>
        </p:sp>
        <p:sp>
          <p:nvSpPr>
            <p:cNvPr id="112" name="Google Shape;112;p4"/>
            <p:cNvSpPr txBox="1"/>
            <p:nvPr/>
          </p:nvSpPr>
          <p:spPr>
            <a:xfrm>
              <a:off x="0" y="-38100"/>
              <a:ext cx="3572340" cy="274823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3" name="Google Shape;113;p4"/>
          <p:cNvSpPr/>
          <p:nvPr/>
        </p:nvSpPr>
        <p:spPr>
          <a:xfrm rot="10800000">
            <a:off x="0" y="-1813729"/>
            <a:ext cx="5317997" cy="4114800"/>
          </a:xfrm>
          <a:custGeom>
            <a:avLst/>
            <a:gdLst/>
            <a:ahLst/>
            <a:cxnLst/>
            <a:rect l="l" t="t" r="r" b="b"/>
            <a:pathLst>
              <a:path w="5317997" h="4114800" extrusionOk="0">
                <a:moveTo>
                  <a:pt x="0" y="0"/>
                </a:moveTo>
                <a:lnTo>
                  <a:pt x="5317997" y="0"/>
                </a:lnTo>
                <a:lnTo>
                  <a:pt x="5317997" y="4114800"/>
                </a:lnTo>
                <a:lnTo>
                  <a:pt x="0" y="4114800"/>
                </a:lnTo>
                <a:lnTo>
                  <a:pt x="0" y="0"/>
                </a:lnTo>
                <a:close/>
              </a:path>
            </a:pathLst>
          </a:custGeom>
          <a:blipFill rotWithShape="1">
            <a:blip r:embed="rId4">
              <a:alphaModFix/>
            </a:blip>
            <a:stretch>
              <a:fillRect/>
            </a:stretch>
          </a:blipFill>
          <a:ln>
            <a:noFill/>
          </a:ln>
        </p:spPr>
        <p:txBody>
          <a:bodyPr/>
          <a:lstStyle/>
          <a:p>
            <a:endParaRPr lang="el-GR"/>
          </a:p>
        </p:txBody>
      </p:sp>
      <p:sp>
        <p:nvSpPr>
          <p:cNvPr id="114" name="Google Shape;114;p4"/>
          <p:cNvSpPr/>
          <p:nvPr/>
        </p:nvSpPr>
        <p:spPr>
          <a:xfrm rot="-5400000">
            <a:off x="-4575330" y="2060135"/>
            <a:ext cx="12081753" cy="7052723"/>
          </a:xfrm>
          <a:custGeom>
            <a:avLst/>
            <a:gdLst/>
            <a:ahLst/>
            <a:cxnLst/>
            <a:rect l="l" t="t" r="r" b="b"/>
            <a:pathLst>
              <a:path w="12081753" h="7052723" extrusionOk="0">
                <a:moveTo>
                  <a:pt x="0" y="0"/>
                </a:moveTo>
                <a:lnTo>
                  <a:pt x="12081753" y="0"/>
                </a:lnTo>
                <a:lnTo>
                  <a:pt x="12081753" y="7052724"/>
                </a:lnTo>
                <a:lnTo>
                  <a:pt x="0" y="7052724"/>
                </a:lnTo>
                <a:lnTo>
                  <a:pt x="0" y="0"/>
                </a:lnTo>
                <a:close/>
              </a:path>
            </a:pathLst>
          </a:custGeom>
          <a:blipFill rotWithShape="1">
            <a:blip r:embed="rId5">
              <a:alphaModFix/>
            </a:blip>
            <a:stretch>
              <a:fillRect/>
            </a:stretch>
          </a:blipFill>
          <a:ln>
            <a:noFill/>
          </a:ln>
        </p:spPr>
        <p:txBody>
          <a:bodyPr/>
          <a:lstStyle/>
          <a:p>
            <a:endParaRPr lang="el-GR"/>
          </a:p>
        </p:txBody>
      </p:sp>
      <p:sp>
        <p:nvSpPr>
          <p:cNvPr id="115" name="Google Shape;115;p4"/>
          <p:cNvSpPr txBox="1"/>
          <p:nvPr/>
        </p:nvSpPr>
        <p:spPr>
          <a:xfrm>
            <a:off x="1028700" y="3264028"/>
            <a:ext cx="9287660" cy="2037301"/>
          </a:xfrm>
          <a:prstGeom prst="rect">
            <a:avLst/>
          </a:prstGeom>
          <a:noFill/>
          <a:ln>
            <a:noFill/>
          </a:ln>
        </p:spPr>
        <p:txBody>
          <a:bodyPr spcFirstLastPara="1" wrap="square" lIns="0" tIns="0" rIns="0" bIns="0" anchor="t" anchorCtr="0">
            <a:spAutoFit/>
          </a:bodyPr>
          <a:lstStyle/>
          <a:p>
            <a:pPr marL="0" marR="0" lvl="0" indent="0" algn="l" rtl="0">
              <a:lnSpc>
                <a:spcPct val="96993"/>
              </a:lnSpc>
              <a:spcBef>
                <a:spcPts val="0"/>
              </a:spcBef>
              <a:spcAft>
                <a:spcPts val="0"/>
              </a:spcAft>
              <a:buNone/>
            </a:pPr>
            <a:r>
              <a:rPr lang="en-US" sz="8116" b="1" i="0" u="none" strike="noStrike" cap="none">
                <a:solidFill>
                  <a:srgbClr val="3DB875"/>
                </a:solidFill>
                <a:latin typeface="DM Sans"/>
                <a:ea typeface="DM Sans"/>
                <a:cs typeface="DM Sans"/>
                <a:sym typeface="DM Sans"/>
              </a:rPr>
              <a:t>i-STENTORE</a:t>
            </a:r>
            <a:endParaRPr/>
          </a:p>
          <a:p>
            <a:pPr marL="0" marR="0" lvl="0" indent="0" algn="l" rtl="0">
              <a:lnSpc>
                <a:spcPct val="96993"/>
              </a:lnSpc>
              <a:spcBef>
                <a:spcPts val="0"/>
              </a:spcBef>
              <a:spcAft>
                <a:spcPts val="0"/>
              </a:spcAft>
              <a:buNone/>
            </a:pPr>
            <a:r>
              <a:rPr lang="en-US" sz="8116" b="1" i="0" u="none" strike="noStrike" cap="none">
                <a:solidFill>
                  <a:srgbClr val="3DB875"/>
                </a:solidFill>
                <a:latin typeface="DM Sans"/>
                <a:ea typeface="DM Sans"/>
                <a:cs typeface="DM Sans"/>
                <a:sym typeface="DM Sans"/>
              </a:rPr>
              <a:t>DEMONSTRATORS</a:t>
            </a:r>
            <a:endParaRPr/>
          </a:p>
        </p:txBody>
      </p:sp>
      <p:sp>
        <p:nvSpPr>
          <p:cNvPr id="116" name="Google Shape;116;p4"/>
          <p:cNvSpPr txBox="1"/>
          <p:nvPr/>
        </p:nvSpPr>
        <p:spPr>
          <a:xfrm>
            <a:off x="1028700" y="5405840"/>
            <a:ext cx="9985078" cy="463550"/>
          </a:xfrm>
          <a:prstGeom prst="rect">
            <a:avLst/>
          </a:prstGeom>
          <a:noFill/>
          <a:ln>
            <a:noFill/>
          </a:ln>
        </p:spPr>
        <p:txBody>
          <a:bodyPr spcFirstLastPara="1" wrap="square" lIns="0" tIns="0" rIns="0" bIns="0" anchor="t" anchorCtr="0">
            <a:spAutoFit/>
          </a:bodyPr>
          <a:lstStyle/>
          <a:p>
            <a:pPr marL="0" marR="0" lvl="0" indent="0" algn="l" rtl="0">
              <a:lnSpc>
                <a:spcPct val="154021"/>
              </a:lnSpc>
              <a:spcBef>
                <a:spcPts val="0"/>
              </a:spcBef>
              <a:spcAft>
                <a:spcPts val="0"/>
              </a:spcAft>
              <a:buNone/>
            </a:pPr>
            <a:r>
              <a:rPr lang="en-US" sz="2499" b="0" i="0" u="none" strike="noStrike" cap="none">
                <a:solidFill>
                  <a:srgbClr val="FFFFFF"/>
                </a:solidFill>
                <a:latin typeface="DM Sans"/>
                <a:ea typeface="DM Sans"/>
                <a:cs typeface="DM Sans"/>
                <a:sym typeface="DM Sans"/>
              </a:rPr>
              <a:t>i-STENTORE Demonstration and Validation (Demos)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0515" t="-25439" r="-14922"/>
            </a:stretch>
          </a:blipFill>
          <a:ln>
            <a:noFill/>
          </a:ln>
        </p:spPr>
        <p:txBody>
          <a:bodyPr/>
          <a:lstStyle/>
          <a:p>
            <a:endParaRPr lang="el-GR"/>
          </a:p>
        </p:txBody>
      </p:sp>
      <p:sp>
        <p:nvSpPr>
          <p:cNvPr id="122" name="Google Shape;122;p5"/>
          <p:cNvSpPr/>
          <p:nvPr/>
        </p:nvSpPr>
        <p:spPr>
          <a:xfrm>
            <a:off x="3501343" y="8141386"/>
            <a:ext cx="13958799" cy="1411711"/>
          </a:xfrm>
          <a:custGeom>
            <a:avLst/>
            <a:gdLst/>
            <a:ahLst/>
            <a:cxnLst/>
            <a:rect l="l" t="t" r="r" b="b"/>
            <a:pathLst>
              <a:path w="13958799" h="1411711" extrusionOk="0">
                <a:moveTo>
                  <a:pt x="0" y="0"/>
                </a:moveTo>
                <a:lnTo>
                  <a:pt x="13958799" y="0"/>
                </a:lnTo>
                <a:lnTo>
                  <a:pt x="13958799" y="1411711"/>
                </a:lnTo>
                <a:lnTo>
                  <a:pt x="0" y="1411711"/>
                </a:lnTo>
                <a:lnTo>
                  <a:pt x="0" y="0"/>
                </a:lnTo>
                <a:close/>
              </a:path>
            </a:pathLst>
          </a:custGeom>
          <a:blipFill rotWithShape="1">
            <a:blip r:embed="rId4">
              <a:alphaModFix/>
            </a:blip>
            <a:stretch>
              <a:fillRect r="-3725"/>
            </a:stretch>
          </a:blipFill>
          <a:ln>
            <a:noFill/>
          </a:ln>
        </p:spPr>
        <p:txBody>
          <a:bodyPr/>
          <a:lstStyle/>
          <a:p>
            <a:endParaRPr lang="el-GR"/>
          </a:p>
        </p:txBody>
      </p:sp>
      <p:sp>
        <p:nvSpPr>
          <p:cNvPr id="123" name="Google Shape;123;p5"/>
          <p:cNvSpPr/>
          <p:nvPr/>
        </p:nvSpPr>
        <p:spPr>
          <a:xfrm>
            <a:off x="3501343" y="1161986"/>
            <a:ext cx="13958799" cy="6979400"/>
          </a:xfrm>
          <a:custGeom>
            <a:avLst/>
            <a:gdLst/>
            <a:ahLst/>
            <a:cxnLst/>
            <a:rect l="l" t="t" r="r" b="b"/>
            <a:pathLst>
              <a:path w="13958799" h="6979400" extrusionOk="0">
                <a:moveTo>
                  <a:pt x="0" y="0"/>
                </a:moveTo>
                <a:lnTo>
                  <a:pt x="13958799" y="0"/>
                </a:lnTo>
                <a:lnTo>
                  <a:pt x="13958799" y="6979400"/>
                </a:lnTo>
                <a:lnTo>
                  <a:pt x="0" y="6979400"/>
                </a:lnTo>
                <a:lnTo>
                  <a:pt x="0" y="0"/>
                </a:lnTo>
                <a:close/>
              </a:path>
            </a:pathLst>
          </a:custGeom>
          <a:blipFill rotWithShape="1">
            <a:blip r:embed="rId5">
              <a:alphaModFix amt="80000"/>
            </a:blip>
            <a:stretch>
              <a:fillRect/>
            </a:stretch>
          </a:blipFill>
          <a:ln>
            <a:noFill/>
          </a:ln>
        </p:spPr>
        <p:txBody>
          <a:bodyPr/>
          <a:lstStyle/>
          <a:p>
            <a:endParaRPr lang="el-GR"/>
          </a:p>
        </p:txBody>
      </p:sp>
      <p:sp>
        <p:nvSpPr>
          <p:cNvPr id="124" name="Google Shape;124;p5"/>
          <p:cNvSpPr txBox="1"/>
          <p:nvPr/>
        </p:nvSpPr>
        <p:spPr>
          <a:xfrm>
            <a:off x="761063" y="8662579"/>
            <a:ext cx="12334151" cy="1061591"/>
          </a:xfrm>
          <a:prstGeom prst="rect">
            <a:avLst/>
          </a:prstGeom>
          <a:noFill/>
          <a:ln>
            <a:noFill/>
          </a:ln>
        </p:spPr>
        <p:txBody>
          <a:bodyPr spcFirstLastPara="1" wrap="square" lIns="0" tIns="0" rIns="0" bIns="0" anchor="t" anchorCtr="0">
            <a:spAutoFit/>
          </a:bodyPr>
          <a:lstStyle/>
          <a:p>
            <a:pPr marL="0" marR="0" lvl="0" indent="0" algn="l" rtl="0">
              <a:lnSpc>
                <a:spcPct val="160029"/>
              </a:lnSpc>
              <a:spcBef>
                <a:spcPts val="0"/>
              </a:spcBef>
              <a:spcAft>
                <a:spcPts val="0"/>
              </a:spcAft>
              <a:buNone/>
            </a:pPr>
            <a:r>
              <a:rPr lang="en-US" sz="2727" b="0" i="0" u="none" strike="noStrike" cap="none">
                <a:solidFill>
                  <a:srgbClr val="223E5F"/>
                </a:solidFill>
                <a:latin typeface="DM Sans"/>
                <a:ea typeface="DM Sans"/>
                <a:cs typeface="DM Sans"/>
                <a:sym typeface="DM Sans"/>
              </a:rPr>
              <a:t>The overall i-STENTORE framework will be applied, implemented, and validated in 5 real-life demos, and 1 Living Lab, across 6 countries.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6"/>
          <p:cNvSpPr/>
          <p:nvPr/>
        </p:nvSpPr>
        <p:spPr>
          <a:xfrm>
            <a:off x="-3676702" y="-3437932"/>
            <a:ext cx="9743074" cy="12696232"/>
          </a:xfrm>
          <a:custGeom>
            <a:avLst/>
            <a:gdLst/>
            <a:ahLst/>
            <a:cxnLst/>
            <a:rect l="l" t="t" r="r" b="b"/>
            <a:pathLst>
              <a:path w="9743074" h="12696232" extrusionOk="0">
                <a:moveTo>
                  <a:pt x="0" y="0"/>
                </a:moveTo>
                <a:lnTo>
                  <a:pt x="9743074" y="0"/>
                </a:lnTo>
                <a:lnTo>
                  <a:pt x="9743074" y="12696232"/>
                </a:lnTo>
                <a:lnTo>
                  <a:pt x="0" y="12696232"/>
                </a:lnTo>
                <a:lnTo>
                  <a:pt x="0" y="0"/>
                </a:lnTo>
                <a:close/>
              </a:path>
            </a:pathLst>
          </a:custGeom>
          <a:blipFill rotWithShape="1">
            <a:blip r:embed="rId3">
              <a:alphaModFix amt="9999"/>
            </a:blip>
            <a:stretch>
              <a:fillRect t="-2624" r="-242524" b="-2624"/>
            </a:stretch>
          </a:blipFill>
          <a:ln>
            <a:noFill/>
          </a:ln>
        </p:spPr>
        <p:txBody>
          <a:bodyPr/>
          <a:lstStyle/>
          <a:p>
            <a:endParaRPr lang="el-GR"/>
          </a:p>
        </p:txBody>
      </p:sp>
      <p:pic>
        <p:nvPicPr>
          <p:cNvPr id="130" name="Google Shape;130;p6"/>
          <p:cNvPicPr preferRelativeResize="0"/>
          <p:nvPr/>
        </p:nvPicPr>
        <p:blipFill rotWithShape="1">
          <a:blip r:embed="rId4">
            <a:alphaModFix/>
          </a:blip>
          <a:srcRect t="25000"/>
          <a:stretch/>
        </p:blipFill>
        <p:spPr>
          <a:xfrm>
            <a:off x="0" y="0"/>
            <a:ext cx="18288000" cy="10287000"/>
          </a:xfrm>
          <a:prstGeom prst="rect">
            <a:avLst/>
          </a:prstGeom>
          <a:noFill/>
          <a:ln>
            <a:noFill/>
          </a:ln>
        </p:spPr>
      </p:pic>
      <p:grpSp>
        <p:nvGrpSpPr>
          <p:cNvPr id="131" name="Google Shape;131;p6"/>
          <p:cNvGrpSpPr/>
          <p:nvPr/>
        </p:nvGrpSpPr>
        <p:grpSpPr>
          <a:xfrm>
            <a:off x="0" y="-325487"/>
            <a:ext cx="8642984" cy="10612487"/>
            <a:chOff x="0" y="-85725"/>
            <a:chExt cx="2276341" cy="2795058"/>
          </a:xfrm>
        </p:grpSpPr>
        <p:sp>
          <p:nvSpPr>
            <p:cNvPr id="132" name="Google Shape;132;p6"/>
            <p:cNvSpPr/>
            <p:nvPr/>
          </p:nvSpPr>
          <p:spPr>
            <a:xfrm>
              <a:off x="0" y="0"/>
              <a:ext cx="2276341" cy="2709333"/>
            </a:xfrm>
            <a:custGeom>
              <a:avLst/>
              <a:gdLst/>
              <a:ahLst/>
              <a:cxnLst/>
              <a:rect l="l" t="t" r="r" b="b"/>
              <a:pathLst>
                <a:path w="2276341" h="2709333" extrusionOk="0">
                  <a:moveTo>
                    <a:pt x="0" y="0"/>
                  </a:moveTo>
                  <a:lnTo>
                    <a:pt x="2276341" y="0"/>
                  </a:lnTo>
                  <a:lnTo>
                    <a:pt x="2276341" y="2709333"/>
                  </a:lnTo>
                  <a:lnTo>
                    <a:pt x="0" y="2709333"/>
                  </a:lnTo>
                  <a:close/>
                </a:path>
              </a:pathLst>
            </a:custGeom>
            <a:solidFill>
              <a:srgbClr val="184059"/>
            </a:solidFill>
            <a:ln>
              <a:noFill/>
            </a:ln>
          </p:spPr>
          <p:txBody>
            <a:bodyPr/>
            <a:lstStyle/>
            <a:p>
              <a:endParaRPr lang="el-GR"/>
            </a:p>
          </p:txBody>
        </p:sp>
        <p:sp>
          <p:nvSpPr>
            <p:cNvPr id="133" name="Google Shape;133;p6"/>
            <p:cNvSpPr txBox="1"/>
            <p:nvPr/>
          </p:nvSpPr>
          <p:spPr>
            <a:xfrm>
              <a:off x="0" y="-85725"/>
              <a:ext cx="2276341" cy="2795058"/>
            </a:xfrm>
            <a:prstGeom prst="rect">
              <a:avLst/>
            </a:prstGeom>
            <a:noFill/>
            <a:ln>
              <a:noFill/>
            </a:ln>
          </p:spPr>
          <p:txBody>
            <a:bodyPr spcFirstLastPara="1" wrap="square" lIns="50800" tIns="50800" rIns="50800" bIns="50800" anchor="ctr" anchorCtr="0">
              <a:noAutofit/>
            </a:bodyPr>
            <a:lstStyle/>
            <a:p>
              <a:pPr marL="0" marR="0" lvl="0" indent="0" algn="ctr" rtl="0">
                <a:lnSpc>
                  <a:spcPct val="2138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4" name="Google Shape;134;p6"/>
          <p:cNvSpPr/>
          <p:nvPr/>
        </p:nvSpPr>
        <p:spPr>
          <a:xfrm>
            <a:off x="-2960190" y="-4672007"/>
            <a:ext cx="10810689" cy="14827368"/>
          </a:xfrm>
          <a:custGeom>
            <a:avLst/>
            <a:gdLst/>
            <a:ahLst/>
            <a:cxnLst/>
            <a:rect l="l" t="t" r="r" b="b"/>
            <a:pathLst>
              <a:path w="10810689" h="14827368" extrusionOk="0">
                <a:moveTo>
                  <a:pt x="0" y="0"/>
                </a:moveTo>
                <a:lnTo>
                  <a:pt x="10810689" y="0"/>
                </a:lnTo>
                <a:lnTo>
                  <a:pt x="10810689"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135" name="Google Shape;135;p6"/>
          <p:cNvSpPr txBox="1"/>
          <p:nvPr/>
        </p:nvSpPr>
        <p:spPr>
          <a:xfrm>
            <a:off x="1028700" y="3279630"/>
            <a:ext cx="6821799" cy="4073647"/>
          </a:xfrm>
          <a:prstGeom prst="rect">
            <a:avLst/>
          </a:prstGeom>
          <a:noFill/>
          <a:ln>
            <a:noFill/>
          </a:ln>
        </p:spPr>
        <p:txBody>
          <a:bodyPr spcFirstLastPara="1" wrap="square" lIns="0" tIns="0" rIns="0" bIns="0" anchor="t" anchorCtr="0">
            <a:spAutoFit/>
          </a:bodyPr>
          <a:lstStyle/>
          <a:p>
            <a:pPr marL="0" marR="0" lvl="0" indent="0" algn="l" rtl="0">
              <a:lnSpc>
                <a:spcPct val="155000"/>
              </a:lnSpc>
              <a:spcBef>
                <a:spcPts val="0"/>
              </a:spcBef>
              <a:spcAft>
                <a:spcPts val="0"/>
              </a:spcAft>
              <a:buNone/>
            </a:pPr>
            <a:r>
              <a:rPr lang="en-US" sz="2640" b="0" i="0" u="none" strike="noStrike" cap="none">
                <a:solidFill>
                  <a:srgbClr val="FFFFFF"/>
                </a:solidFill>
                <a:latin typeface="DM Sans"/>
                <a:ea typeface="DM Sans"/>
                <a:cs typeface="DM Sans"/>
                <a:sym typeface="DM Sans"/>
              </a:rPr>
              <a:t>These scenarios will be monitored and evaluated to assess the potential to scale and replicate the results achieved in the demo, as well as through the use of a methodological framework for assessment of i-STENTORE from a technological, economic, societal, environmental, regulatory perspective.</a:t>
            </a:r>
            <a:endParaRPr/>
          </a:p>
        </p:txBody>
      </p:sp>
      <p:sp>
        <p:nvSpPr>
          <p:cNvPr id="136" name="Google Shape;136;p6"/>
          <p:cNvSpPr/>
          <p:nvPr/>
        </p:nvSpPr>
        <p:spPr>
          <a:xfrm>
            <a:off x="1798356" y="1878939"/>
            <a:ext cx="6844628" cy="12696232"/>
          </a:xfrm>
          <a:custGeom>
            <a:avLst/>
            <a:gdLst/>
            <a:ahLst/>
            <a:cxnLst/>
            <a:rect l="l" t="t" r="r" b="b"/>
            <a:pathLst>
              <a:path w="6844628" h="12696232" extrusionOk="0">
                <a:moveTo>
                  <a:pt x="0" y="0"/>
                </a:moveTo>
                <a:lnTo>
                  <a:pt x="6844628" y="0"/>
                </a:lnTo>
                <a:lnTo>
                  <a:pt x="6844628" y="12696232"/>
                </a:lnTo>
                <a:lnTo>
                  <a:pt x="0" y="12696232"/>
                </a:lnTo>
                <a:lnTo>
                  <a:pt x="0" y="0"/>
                </a:lnTo>
                <a:close/>
              </a:path>
            </a:pathLst>
          </a:custGeom>
          <a:blipFill rotWithShape="1">
            <a:blip r:embed="rId3">
              <a:alphaModFix amt="9999"/>
            </a:blip>
            <a:stretch>
              <a:fillRect t="-2624" r="-387567" b="-2624"/>
            </a:stretch>
          </a:blipFill>
          <a:ln>
            <a:noFill/>
          </a:ln>
        </p:spPr>
        <p:txBody>
          <a:bodyPr/>
          <a:lstStyle/>
          <a:p>
            <a:endParaRPr lang="el-G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p:cNvSpPr/>
          <p:nvPr/>
        </p:nvSpPr>
        <p:spPr>
          <a:xfrm>
            <a:off x="-3676702" y="-3437932"/>
            <a:ext cx="9743074" cy="12696232"/>
          </a:xfrm>
          <a:custGeom>
            <a:avLst/>
            <a:gdLst/>
            <a:ahLst/>
            <a:cxnLst/>
            <a:rect l="l" t="t" r="r" b="b"/>
            <a:pathLst>
              <a:path w="9743074" h="12696232" extrusionOk="0">
                <a:moveTo>
                  <a:pt x="0" y="0"/>
                </a:moveTo>
                <a:lnTo>
                  <a:pt x="9743074" y="0"/>
                </a:lnTo>
                <a:lnTo>
                  <a:pt x="9743074" y="12696232"/>
                </a:lnTo>
                <a:lnTo>
                  <a:pt x="0" y="12696232"/>
                </a:lnTo>
                <a:lnTo>
                  <a:pt x="0" y="0"/>
                </a:lnTo>
                <a:close/>
              </a:path>
            </a:pathLst>
          </a:custGeom>
          <a:blipFill rotWithShape="1">
            <a:blip r:embed="rId3">
              <a:alphaModFix amt="9999"/>
            </a:blip>
            <a:stretch>
              <a:fillRect t="-2624" r="-242524" b="-2624"/>
            </a:stretch>
          </a:blipFill>
          <a:ln>
            <a:noFill/>
          </a:ln>
        </p:spPr>
        <p:txBody>
          <a:bodyPr/>
          <a:lstStyle/>
          <a:p>
            <a:endParaRPr lang="el-GR"/>
          </a:p>
        </p:txBody>
      </p:sp>
      <p:pic>
        <p:nvPicPr>
          <p:cNvPr id="142" name="Google Shape;142;p7"/>
          <p:cNvPicPr preferRelativeResize="0"/>
          <p:nvPr/>
        </p:nvPicPr>
        <p:blipFill rotWithShape="1">
          <a:blip r:embed="rId4">
            <a:alphaModFix/>
          </a:blip>
          <a:srcRect t="18836" b="18835"/>
          <a:stretch/>
        </p:blipFill>
        <p:spPr>
          <a:xfrm>
            <a:off x="0" y="0"/>
            <a:ext cx="18288000" cy="10287000"/>
          </a:xfrm>
          <a:prstGeom prst="rect">
            <a:avLst/>
          </a:prstGeom>
          <a:noFill/>
          <a:ln>
            <a:noFill/>
          </a:ln>
        </p:spPr>
      </p:pic>
      <p:grpSp>
        <p:nvGrpSpPr>
          <p:cNvPr id="143" name="Google Shape;143;p7"/>
          <p:cNvGrpSpPr/>
          <p:nvPr/>
        </p:nvGrpSpPr>
        <p:grpSpPr>
          <a:xfrm>
            <a:off x="0" y="-325487"/>
            <a:ext cx="8642984" cy="10612487"/>
            <a:chOff x="0" y="-85725"/>
            <a:chExt cx="2276341" cy="2795058"/>
          </a:xfrm>
        </p:grpSpPr>
        <p:sp>
          <p:nvSpPr>
            <p:cNvPr id="144" name="Google Shape;144;p7"/>
            <p:cNvSpPr/>
            <p:nvPr/>
          </p:nvSpPr>
          <p:spPr>
            <a:xfrm>
              <a:off x="0" y="0"/>
              <a:ext cx="2276341" cy="2709333"/>
            </a:xfrm>
            <a:custGeom>
              <a:avLst/>
              <a:gdLst/>
              <a:ahLst/>
              <a:cxnLst/>
              <a:rect l="l" t="t" r="r" b="b"/>
              <a:pathLst>
                <a:path w="2276341" h="2709333" extrusionOk="0">
                  <a:moveTo>
                    <a:pt x="0" y="0"/>
                  </a:moveTo>
                  <a:lnTo>
                    <a:pt x="2276341" y="0"/>
                  </a:lnTo>
                  <a:lnTo>
                    <a:pt x="2276341" y="2709333"/>
                  </a:lnTo>
                  <a:lnTo>
                    <a:pt x="0" y="2709333"/>
                  </a:lnTo>
                  <a:close/>
                </a:path>
              </a:pathLst>
            </a:custGeom>
            <a:solidFill>
              <a:srgbClr val="184059"/>
            </a:solidFill>
            <a:ln>
              <a:noFill/>
            </a:ln>
          </p:spPr>
          <p:txBody>
            <a:bodyPr/>
            <a:lstStyle/>
            <a:p>
              <a:endParaRPr lang="el-GR"/>
            </a:p>
          </p:txBody>
        </p:sp>
        <p:sp>
          <p:nvSpPr>
            <p:cNvPr id="145" name="Google Shape;145;p7"/>
            <p:cNvSpPr txBox="1"/>
            <p:nvPr/>
          </p:nvSpPr>
          <p:spPr>
            <a:xfrm>
              <a:off x="0" y="-85725"/>
              <a:ext cx="2276341" cy="2795058"/>
            </a:xfrm>
            <a:prstGeom prst="rect">
              <a:avLst/>
            </a:prstGeom>
            <a:noFill/>
            <a:ln>
              <a:noFill/>
            </a:ln>
          </p:spPr>
          <p:txBody>
            <a:bodyPr spcFirstLastPara="1" wrap="square" lIns="50800" tIns="50800" rIns="50800" bIns="50800" anchor="ctr" anchorCtr="0">
              <a:noAutofit/>
            </a:bodyPr>
            <a:lstStyle/>
            <a:p>
              <a:pPr marL="0" marR="0" lvl="0" indent="0" algn="ctr" rtl="0">
                <a:lnSpc>
                  <a:spcPct val="2138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6" name="Google Shape;146;p7"/>
          <p:cNvSpPr/>
          <p:nvPr/>
        </p:nvSpPr>
        <p:spPr>
          <a:xfrm>
            <a:off x="-2960190" y="-4672007"/>
            <a:ext cx="10810689" cy="14827368"/>
          </a:xfrm>
          <a:custGeom>
            <a:avLst/>
            <a:gdLst/>
            <a:ahLst/>
            <a:cxnLst/>
            <a:rect l="l" t="t" r="r" b="b"/>
            <a:pathLst>
              <a:path w="10810689" h="14827368" extrusionOk="0">
                <a:moveTo>
                  <a:pt x="0" y="0"/>
                </a:moveTo>
                <a:lnTo>
                  <a:pt x="10810689" y="0"/>
                </a:lnTo>
                <a:lnTo>
                  <a:pt x="10810689"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147" name="Google Shape;147;p7"/>
          <p:cNvSpPr txBox="1"/>
          <p:nvPr/>
        </p:nvSpPr>
        <p:spPr>
          <a:xfrm>
            <a:off x="1028700" y="1151829"/>
            <a:ext cx="6821799" cy="7897617"/>
          </a:xfrm>
          <a:prstGeom prst="rect">
            <a:avLst/>
          </a:prstGeom>
          <a:noFill/>
          <a:ln>
            <a:noFill/>
          </a:ln>
        </p:spPr>
        <p:txBody>
          <a:bodyPr spcFirstLastPara="1" wrap="square" lIns="0" tIns="0" rIns="0" bIns="0" anchor="t" anchorCtr="0">
            <a:spAutoFit/>
          </a:bodyPr>
          <a:lstStyle/>
          <a:p>
            <a:pPr marL="0" marR="0" lvl="0" indent="0" algn="l" rtl="0">
              <a:lnSpc>
                <a:spcPct val="155000"/>
              </a:lnSpc>
              <a:spcBef>
                <a:spcPts val="0"/>
              </a:spcBef>
              <a:spcAft>
                <a:spcPts val="0"/>
              </a:spcAft>
              <a:buNone/>
            </a:pPr>
            <a:r>
              <a:rPr lang="en-US" sz="2540" b="0" i="0" u="none" strike="noStrike" cap="none">
                <a:solidFill>
                  <a:srgbClr val="FFFFFF"/>
                </a:solidFill>
                <a:latin typeface="DM Sans"/>
                <a:ea typeface="DM Sans"/>
                <a:cs typeface="DM Sans"/>
                <a:sym typeface="DM Sans"/>
              </a:rPr>
              <a:t>We will cover to the largest possible extent a versatile mix of energy storage technologies, covering energy intensive applications in different sectors including industry, agriculture, commercial applications, and mobility. </a:t>
            </a:r>
            <a:endParaRPr/>
          </a:p>
          <a:p>
            <a:pPr marL="0" marR="0" lvl="0" indent="0" algn="l" rtl="0">
              <a:lnSpc>
                <a:spcPct val="155000"/>
              </a:lnSpc>
              <a:spcBef>
                <a:spcPts val="0"/>
              </a:spcBef>
              <a:spcAft>
                <a:spcPts val="0"/>
              </a:spcAft>
              <a:buNone/>
            </a:pPr>
            <a:endParaRPr sz="2540" b="0" i="0" u="none" strike="noStrike" cap="none">
              <a:solidFill>
                <a:srgbClr val="FFFFFF"/>
              </a:solidFill>
              <a:latin typeface="DM Sans"/>
              <a:ea typeface="DM Sans"/>
              <a:cs typeface="DM Sans"/>
              <a:sym typeface="DM Sans"/>
            </a:endParaRPr>
          </a:p>
          <a:p>
            <a:pPr marL="0" marR="0" lvl="0" indent="0" algn="l" rtl="0">
              <a:lnSpc>
                <a:spcPct val="155000"/>
              </a:lnSpc>
              <a:spcBef>
                <a:spcPts val="0"/>
              </a:spcBef>
              <a:spcAft>
                <a:spcPts val="0"/>
              </a:spcAft>
              <a:buNone/>
            </a:pPr>
            <a:r>
              <a:rPr lang="en-US" sz="2540" b="0" i="0" u="none" strike="noStrike" cap="none">
                <a:solidFill>
                  <a:srgbClr val="FFFFFF"/>
                </a:solidFill>
                <a:latin typeface="DM Sans"/>
                <a:ea typeface="DM Sans"/>
                <a:cs typeface="DM Sans"/>
                <a:sym typeface="DM Sans"/>
              </a:rPr>
              <a:t>The activities will focus on illustrating specific functions and serving real needs and existing challenges, engaging different actors of the energy storage value chain with different characteristics, such as storage and micro-grid operators and DSOs showcasing new business concepts, highlighting the multi-purpose potential of storage and examining different timeframes for service-provisioning.</a:t>
            </a:r>
            <a:endParaRPr/>
          </a:p>
        </p:txBody>
      </p:sp>
      <p:sp>
        <p:nvSpPr>
          <p:cNvPr id="148" name="Google Shape;148;p7"/>
          <p:cNvSpPr/>
          <p:nvPr/>
        </p:nvSpPr>
        <p:spPr>
          <a:xfrm>
            <a:off x="1798356" y="1878939"/>
            <a:ext cx="6844628" cy="12696232"/>
          </a:xfrm>
          <a:custGeom>
            <a:avLst/>
            <a:gdLst/>
            <a:ahLst/>
            <a:cxnLst/>
            <a:rect l="l" t="t" r="r" b="b"/>
            <a:pathLst>
              <a:path w="6844628" h="12696232" extrusionOk="0">
                <a:moveTo>
                  <a:pt x="0" y="0"/>
                </a:moveTo>
                <a:lnTo>
                  <a:pt x="6844628" y="0"/>
                </a:lnTo>
                <a:lnTo>
                  <a:pt x="6844628" y="12696232"/>
                </a:lnTo>
                <a:lnTo>
                  <a:pt x="0" y="12696232"/>
                </a:lnTo>
                <a:lnTo>
                  <a:pt x="0" y="0"/>
                </a:lnTo>
                <a:close/>
              </a:path>
            </a:pathLst>
          </a:custGeom>
          <a:blipFill rotWithShape="1">
            <a:blip r:embed="rId3">
              <a:alphaModFix amt="9999"/>
            </a:blip>
            <a:stretch>
              <a:fillRect t="-2624" r="-387567" b="-2624"/>
            </a:stretch>
          </a:blipFill>
          <a:ln>
            <a:noFill/>
          </a:ln>
        </p:spPr>
        <p:txBody>
          <a:bodyPr/>
          <a:lstStyle/>
          <a:p>
            <a:endParaRPr lang="el-G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8"/>
          <p:cNvSpPr/>
          <p:nvPr/>
        </p:nvSpPr>
        <p:spPr>
          <a:xfrm>
            <a:off x="-3676702" y="-3437932"/>
            <a:ext cx="9743074" cy="12696232"/>
          </a:xfrm>
          <a:custGeom>
            <a:avLst/>
            <a:gdLst/>
            <a:ahLst/>
            <a:cxnLst/>
            <a:rect l="l" t="t" r="r" b="b"/>
            <a:pathLst>
              <a:path w="9743074" h="12696232" extrusionOk="0">
                <a:moveTo>
                  <a:pt x="0" y="0"/>
                </a:moveTo>
                <a:lnTo>
                  <a:pt x="9743074" y="0"/>
                </a:lnTo>
                <a:lnTo>
                  <a:pt x="9743074" y="12696232"/>
                </a:lnTo>
                <a:lnTo>
                  <a:pt x="0" y="12696232"/>
                </a:lnTo>
                <a:lnTo>
                  <a:pt x="0" y="0"/>
                </a:lnTo>
                <a:close/>
              </a:path>
            </a:pathLst>
          </a:custGeom>
          <a:blipFill rotWithShape="1">
            <a:blip r:embed="rId3">
              <a:alphaModFix amt="9999"/>
            </a:blip>
            <a:stretch>
              <a:fillRect t="-2624" r="-242524" b="-2624"/>
            </a:stretch>
          </a:blipFill>
          <a:ln>
            <a:noFill/>
          </a:ln>
        </p:spPr>
        <p:txBody>
          <a:bodyPr/>
          <a:lstStyle/>
          <a:p>
            <a:endParaRPr lang="el-GR"/>
          </a:p>
        </p:txBody>
      </p:sp>
      <p:pic>
        <p:nvPicPr>
          <p:cNvPr id="154" name="Google Shape;154;p8"/>
          <p:cNvPicPr preferRelativeResize="0"/>
          <p:nvPr/>
        </p:nvPicPr>
        <p:blipFill rotWithShape="1">
          <a:blip r:embed="rId4">
            <a:alphaModFix/>
          </a:blip>
          <a:srcRect t="7786" b="7786"/>
          <a:stretch/>
        </p:blipFill>
        <p:spPr>
          <a:xfrm>
            <a:off x="0" y="0"/>
            <a:ext cx="18288000" cy="10287000"/>
          </a:xfrm>
          <a:prstGeom prst="rect">
            <a:avLst/>
          </a:prstGeom>
          <a:noFill/>
          <a:ln>
            <a:noFill/>
          </a:ln>
        </p:spPr>
      </p:pic>
      <p:grpSp>
        <p:nvGrpSpPr>
          <p:cNvPr id="155" name="Google Shape;155;p8"/>
          <p:cNvGrpSpPr/>
          <p:nvPr/>
        </p:nvGrpSpPr>
        <p:grpSpPr>
          <a:xfrm>
            <a:off x="0" y="-325487"/>
            <a:ext cx="8642984" cy="10612487"/>
            <a:chOff x="0" y="-85725"/>
            <a:chExt cx="2276341" cy="2795058"/>
          </a:xfrm>
        </p:grpSpPr>
        <p:sp>
          <p:nvSpPr>
            <p:cNvPr id="156" name="Google Shape;156;p8"/>
            <p:cNvSpPr/>
            <p:nvPr/>
          </p:nvSpPr>
          <p:spPr>
            <a:xfrm>
              <a:off x="0" y="0"/>
              <a:ext cx="2276341" cy="2709333"/>
            </a:xfrm>
            <a:custGeom>
              <a:avLst/>
              <a:gdLst/>
              <a:ahLst/>
              <a:cxnLst/>
              <a:rect l="l" t="t" r="r" b="b"/>
              <a:pathLst>
                <a:path w="2276341" h="2709333" extrusionOk="0">
                  <a:moveTo>
                    <a:pt x="0" y="0"/>
                  </a:moveTo>
                  <a:lnTo>
                    <a:pt x="2276341" y="0"/>
                  </a:lnTo>
                  <a:lnTo>
                    <a:pt x="2276341" y="2709333"/>
                  </a:lnTo>
                  <a:lnTo>
                    <a:pt x="0" y="2709333"/>
                  </a:lnTo>
                  <a:close/>
                </a:path>
              </a:pathLst>
            </a:custGeom>
            <a:solidFill>
              <a:srgbClr val="184059"/>
            </a:solidFill>
            <a:ln>
              <a:noFill/>
            </a:ln>
          </p:spPr>
          <p:txBody>
            <a:bodyPr/>
            <a:lstStyle/>
            <a:p>
              <a:endParaRPr lang="el-GR"/>
            </a:p>
          </p:txBody>
        </p:sp>
        <p:sp>
          <p:nvSpPr>
            <p:cNvPr id="157" name="Google Shape;157;p8"/>
            <p:cNvSpPr txBox="1"/>
            <p:nvPr/>
          </p:nvSpPr>
          <p:spPr>
            <a:xfrm>
              <a:off x="0" y="-85725"/>
              <a:ext cx="2276341" cy="2795058"/>
            </a:xfrm>
            <a:prstGeom prst="rect">
              <a:avLst/>
            </a:prstGeom>
            <a:noFill/>
            <a:ln>
              <a:noFill/>
            </a:ln>
          </p:spPr>
          <p:txBody>
            <a:bodyPr spcFirstLastPara="1" wrap="square" lIns="50800" tIns="50800" rIns="50800" bIns="50800" anchor="ctr" anchorCtr="0">
              <a:noAutofit/>
            </a:bodyPr>
            <a:lstStyle/>
            <a:p>
              <a:pPr marL="0" marR="0" lvl="0" indent="0" algn="ctr" rtl="0">
                <a:lnSpc>
                  <a:spcPct val="213833"/>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8" name="Google Shape;158;p8"/>
          <p:cNvSpPr/>
          <p:nvPr/>
        </p:nvSpPr>
        <p:spPr>
          <a:xfrm>
            <a:off x="-2960190" y="-4672007"/>
            <a:ext cx="10810689" cy="14827368"/>
          </a:xfrm>
          <a:custGeom>
            <a:avLst/>
            <a:gdLst/>
            <a:ahLst/>
            <a:cxnLst/>
            <a:rect l="l" t="t" r="r" b="b"/>
            <a:pathLst>
              <a:path w="10810689" h="14827368" extrusionOk="0">
                <a:moveTo>
                  <a:pt x="0" y="0"/>
                </a:moveTo>
                <a:lnTo>
                  <a:pt x="10810689" y="0"/>
                </a:lnTo>
                <a:lnTo>
                  <a:pt x="10810689"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159" name="Google Shape;159;p8"/>
          <p:cNvSpPr txBox="1"/>
          <p:nvPr/>
        </p:nvSpPr>
        <p:spPr>
          <a:xfrm>
            <a:off x="1028700" y="3840102"/>
            <a:ext cx="6489132" cy="2530597"/>
          </a:xfrm>
          <a:prstGeom prst="rect">
            <a:avLst/>
          </a:prstGeom>
          <a:noFill/>
          <a:ln>
            <a:noFill/>
          </a:ln>
        </p:spPr>
        <p:txBody>
          <a:bodyPr spcFirstLastPara="1" wrap="square" lIns="0" tIns="0" rIns="0" bIns="0" anchor="t" anchorCtr="0">
            <a:spAutoFit/>
          </a:bodyPr>
          <a:lstStyle/>
          <a:p>
            <a:pPr marL="0" marR="0" lvl="0" indent="0" algn="l" rtl="0">
              <a:lnSpc>
                <a:spcPct val="155000"/>
              </a:lnSpc>
              <a:spcBef>
                <a:spcPts val="0"/>
              </a:spcBef>
              <a:spcAft>
                <a:spcPts val="0"/>
              </a:spcAft>
              <a:buNone/>
            </a:pPr>
            <a:r>
              <a:rPr lang="en-US" sz="2640" b="0" i="0" u="none" strike="noStrike" cap="none">
                <a:solidFill>
                  <a:srgbClr val="FFFFFF"/>
                </a:solidFill>
                <a:latin typeface="DM Sans"/>
                <a:ea typeface="DM Sans"/>
                <a:cs typeface="DM Sans"/>
                <a:sym typeface="DM Sans"/>
              </a:rPr>
              <a:t>This holistic approach will enable to test the non-exhaustive set of i-STENTORE technological solutions and services which could be expanded by third parties in the future.</a:t>
            </a:r>
            <a:endParaRPr/>
          </a:p>
        </p:txBody>
      </p:sp>
      <p:sp>
        <p:nvSpPr>
          <p:cNvPr id="160" name="Google Shape;160;p8"/>
          <p:cNvSpPr/>
          <p:nvPr/>
        </p:nvSpPr>
        <p:spPr>
          <a:xfrm>
            <a:off x="1798356" y="1878939"/>
            <a:ext cx="6844628" cy="12696232"/>
          </a:xfrm>
          <a:custGeom>
            <a:avLst/>
            <a:gdLst/>
            <a:ahLst/>
            <a:cxnLst/>
            <a:rect l="l" t="t" r="r" b="b"/>
            <a:pathLst>
              <a:path w="6844628" h="12696232" extrusionOk="0">
                <a:moveTo>
                  <a:pt x="0" y="0"/>
                </a:moveTo>
                <a:lnTo>
                  <a:pt x="6844628" y="0"/>
                </a:lnTo>
                <a:lnTo>
                  <a:pt x="6844628" y="12696232"/>
                </a:lnTo>
                <a:lnTo>
                  <a:pt x="0" y="12696232"/>
                </a:lnTo>
                <a:lnTo>
                  <a:pt x="0" y="0"/>
                </a:lnTo>
                <a:close/>
              </a:path>
            </a:pathLst>
          </a:custGeom>
          <a:blipFill rotWithShape="1">
            <a:blip r:embed="rId3">
              <a:alphaModFix amt="9999"/>
            </a:blip>
            <a:stretch>
              <a:fillRect t="-2624" r="-387567" b="-2624"/>
            </a:stretch>
          </a:blipFill>
          <a:ln>
            <a:noFill/>
          </a:ln>
        </p:spPr>
        <p:txBody>
          <a:bodyPr/>
          <a:lstStyle/>
          <a:p>
            <a:endParaRPr lang="el-G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F73DDE75-203E-088D-D325-612A4E31605E}"/>
            </a:ext>
          </a:extLst>
        </p:cNvPr>
        <p:cNvGrpSpPr/>
        <p:nvPr/>
      </p:nvGrpSpPr>
      <p:grpSpPr>
        <a:xfrm>
          <a:off x="0" y="0"/>
          <a:ext cx="0" cy="0"/>
          <a:chOff x="0" y="0"/>
          <a:chExt cx="0" cy="0"/>
        </a:xfrm>
      </p:grpSpPr>
      <p:sp>
        <p:nvSpPr>
          <p:cNvPr id="121" name="Google Shape;121;p5">
            <a:extLst>
              <a:ext uri="{FF2B5EF4-FFF2-40B4-BE49-F238E27FC236}">
                <a16:creationId xmlns:a16="http://schemas.microsoft.com/office/drawing/2014/main" id="{3525F46F-F5E6-0F4A-0145-6A6CEA0A3D98}"/>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0515" t="-25439" r="-14922"/>
            </a:stretch>
          </a:blipFill>
          <a:ln>
            <a:noFill/>
          </a:ln>
        </p:spPr>
        <p:txBody>
          <a:bodyPr/>
          <a:lstStyle/>
          <a:p>
            <a:endParaRPr lang="el-GR"/>
          </a:p>
        </p:txBody>
      </p:sp>
      <p:sp>
        <p:nvSpPr>
          <p:cNvPr id="122" name="Google Shape;122;p5">
            <a:extLst>
              <a:ext uri="{FF2B5EF4-FFF2-40B4-BE49-F238E27FC236}">
                <a16:creationId xmlns:a16="http://schemas.microsoft.com/office/drawing/2014/main" id="{658CDDE1-8DFD-A716-F69D-108338A30694}"/>
              </a:ext>
            </a:extLst>
          </p:cNvPr>
          <p:cNvSpPr/>
          <p:nvPr/>
        </p:nvSpPr>
        <p:spPr>
          <a:xfrm>
            <a:off x="4459812" y="7322420"/>
            <a:ext cx="12410646" cy="1411711"/>
          </a:xfrm>
          <a:custGeom>
            <a:avLst/>
            <a:gdLst/>
            <a:ahLst/>
            <a:cxnLst/>
            <a:rect l="l" t="t" r="r" b="b"/>
            <a:pathLst>
              <a:path w="13958799" h="1411711" extrusionOk="0">
                <a:moveTo>
                  <a:pt x="0" y="0"/>
                </a:moveTo>
                <a:lnTo>
                  <a:pt x="13958799" y="0"/>
                </a:lnTo>
                <a:lnTo>
                  <a:pt x="13958799" y="1411711"/>
                </a:lnTo>
                <a:lnTo>
                  <a:pt x="0" y="1411711"/>
                </a:lnTo>
                <a:lnTo>
                  <a:pt x="0" y="0"/>
                </a:lnTo>
                <a:close/>
              </a:path>
            </a:pathLst>
          </a:custGeom>
          <a:blipFill rotWithShape="1">
            <a:blip r:embed="rId4">
              <a:alphaModFix/>
            </a:blip>
            <a:stretch>
              <a:fillRect r="-3725"/>
            </a:stretch>
          </a:blipFill>
          <a:ln>
            <a:noFill/>
          </a:ln>
        </p:spPr>
        <p:txBody>
          <a:bodyPr/>
          <a:lstStyle/>
          <a:p>
            <a:endParaRPr lang="el-GR" dirty="0"/>
          </a:p>
        </p:txBody>
      </p:sp>
      <p:pic>
        <p:nvPicPr>
          <p:cNvPr id="3" name="Picture 2" descr="A map of europe with different colored circles&#10;&#10;AI-generated content may be incorrect.">
            <a:extLst>
              <a:ext uri="{FF2B5EF4-FFF2-40B4-BE49-F238E27FC236}">
                <a16:creationId xmlns:a16="http://schemas.microsoft.com/office/drawing/2014/main" id="{E3E59F14-AB0A-E867-C979-842CA58ACA1C}"/>
              </a:ext>
            </a:extLst>
          </p:cNvPr>
          <p:cNvPicPr>
            <a:picLocks noChangeAspect="1"/>
          </p:cNvPicPr>
          <p:nvPr/>
        </p:nvPicPr>
        <p:blipFill>
          <a:blip r:embed="rId5"/>
          <a:stretch>
            <a:fillRect/>
          </a:stretch>
        </p:blipFill>
        <p:spPr>
          <a:xfrm>
            <a:off x="4374777" y="256136"/>
            <a:ext cx="12495680" cy="7066284"/>
          </a:xfrm>
          <a:prstGeom prst="rect">
            <a:avLst/>
          </a:prstGeom>
        </p:spPr>
      </p:pic>
      <p:sp>
        <p:nvSpPr>
          <p:cNvPr id="2" name="Google Shape;124;p5">
            <a:extLst>
              <a:ext uri="{FF2B5EF4-FFF2-40B4-BE49-F238E27FC236}">
                <a16:creationId xmlns:a16="http://schemas.microsoft.com/office/drawing/2014/main" id="{D8BE4E89-0B04-18CB-713A-B1F779326282}"/>
              </a:ext>
            </a:extLst>
          </p:cNvPr>
          <p:cNvSpPr txBox="1"/>
          <p:nvPr/>
        </p:nvSpPr>
        <p:spPr>
          <a:xfrm>
            <a:off x="758952" y="7259500"/>
            <a:ext cx="15170619" cy="2685863"/>
          </a:xfrm>
          <a:prstGeom prst="rect">
            <a:avLst/>
          </a:prstGeom>
          <a:noFill/>
          <a:ln>
            <a:noFill/>
          </a:ln>
        </p:spPr>
        <p:txBody>
          <a:bodyPr spcFirstLastPara="1" wrap="square" lIns="0" tIns="0" rIns="0" bIns="0" anchor="t" anchorCtr="0">
            <a:spAutoFit/>
          </a:bodyPr>
          <a:lstStyle/>
          <a:p>
            <a:pPr marL="457200" marR="0" lvl="0" indent="-457200" algn="l" rtl="0">
              <a:lnSpc>
                <a:spcPct val="160029"/>
              </a:lnSpc>
              <a:spcBef>
                <a:spcPts val="0"/>
              </a:spcBef>
              <a:spcAft>
                <a:spcPts val="0"/>
              </a:spcAft>
              <a:buFont typeface="Arial" panose="020B0604020202020204" pitchFamily="34" charset="0"/>
              <a:buChar char="•"/>
            </a:pPr>
            <a:r>
              <a:rPr lang="en-US" sz="2727" b="0" i="0" u="none" strike="noStrike" cap="none" dirty="0">
                <a:solidFill>
                  <a:srgbClr val="223E5F"/>
                </a:solidFill>
                <a:latin typeface="DM Sans"/>
                <a:ea typeface="DM Sans"/>
                <a:cs typeface="DM Sans"/>
                <a:sym typeface="DM Sans"/>
              </a:rPr>
              <a:t>Two-way replication process for solutions and lessons learned</a:t>
            </a:r>
          </a:p>
          <a:p>
            <a:pPr marL="457200" marR="0" lvl="0" indent="-457200" algn="l" rtl="0">
              <a:lnSpc>
                <a:spcPct val="160029"/>
              </a:lnSpc>
              <a:spcBef>
                <a:spcPts val="0"/>
              </a:spcBef>
              <a:spcAft>
                <a:spcPts val="0"/>
              </a:spcAft>
              <a:buFont typeface="Arial" panose="020B0604020202020204" pitchFamily="34" charset="0"/>
              <a:buChar char="•"/>
            </a:pPr>
            <a:r>
              <a:rPr lang="en-US" sz="2727" b="0" i="0" u="none" strike="noStrike" cap="none" dirty="0">
                <a:solidFill>
                  <a:srgbClr val="223E5F"/>
                </a:solidFill>
                <a:latin typeface="DM Sans"/>
                <a:ea typeface="DM Sans"/>
                <a:cs typeface="DM Sans"/>
                <a:sym typeface="DM Sans"/>
              </a:rPr>
              <a:t>Conduct a multiplier study targeting applications in the Western Macedonia region</a:t>
            </a:r>
          </a:p>
          <a:p>
            <a:pPr marL="457200" marR="0" lvl="0" indent="-457200" algn="l" rtl="0">
              <a:lnSpc>
                <a:spcPct val="160029"/>
              </a:lnSpc>
              <a:spcBef>
                <a:spcPts val="0"/>
              </a:spcBef>
              <a:spcAft>
                <a:spcPts val="0"/>
              </a:spcAft>
              <a:buFont typeface="Arial" panose="020B0604020202020204" pitchFamily="34" charset="0"/>
              <a:buChar char="•"/>
            </a:pPr>
            <a:r>
              <a:rPr lang="en-US" sz="2727" b="0" i="0" u="none" strike="noStrike" cap="none" dirty="0">
                <a:solidFill>
                  <a:srgbClr val="223E5F"/>
                </a:solidFill>
                <a:latin typeface="DM Sans"/>
                <a:ea typeface="DM Sans"/>
                <a:cs typeface="DM Sans"/>
                <a:sym typeface="DM Sans"/>
              </a:rPr>
              <a:t>Develop a roadmap for scalability and replicability at EU level</a:t>
            </a:r>
          </a:p>
          <a:p>
            <a:pPr marL="457200" marR="0" lvl="0" indent="-457200" algn="l" rtl="0">
              <a:lnSpc>
                <a:spcPct val="160029"/>
              </a:lnSpc>
              <a:spcBef>
                <a:spcPts val="0"/>
              </a:spcBef>
              <a:spcAft>
                <a:spcPts val="0"/>
              </a:spcAft>
              <a:buFont typeface="Arial" panose="020B0604020202020204" pitchFamily="34" charset="0"/>
              <a:buChar char="•"/>
            </a:pPr>
            <a:r>
              <a:rPr lang="en-US" sz="2727" b="0" i="0" u="none" strike="noStrike" cap="none" dirty="0">
                <a:solidFill>
                  <a:srgbClr val="223E5F"/>
                </a:solidFill>
                <a:latin typeface="DM Sans"/>
                <a:ea typeface="DM Sans"/>
                <a:cs typeface="DM Sans"/>
                <a:sym typeface="DM Sans"/>
              </a:rPr>
              <a:t>Evaluate potential outcomes and impacts of scaling up and replicating</a:t>
            </a:r>
            <a:endParaRPr dirty="0"/>
          </a:p>
        </p:txBody>
      </p:sp>
    </p:spTree>
    <p:extLst>
      <p:ext uri="{BB962C8B-B14F-4D97-AF65-F5344CB8AC3E}">
        <p14:creationId xmlns:p14="http://schemas.microsoft.com/office/powerpoint/2010/main" val="511165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8090" t="-27872" r="-16080" b="-6296"/>
            </a:stretch>
          </a:blipFill>
          <a:ln>
            <a:noFill/>
          </a:ln>
        </p:spPr>
        <p:txBody>
          <a:bodyPr/>
          <a:lstStyle/>
          <a:p>
            <a:endParaRPr lang="el-GR"/>
          </a:p>
        </p:txBody>
      </p:sp>
      <p:sp>
        <p:nvSpPr>
          <p:cNvPr id="178" name="Google Shape;178;p10"/>
          <p:cNvSpPr/>
          <p:nvPr/>
        </p:nvSpPr>
        <p:spPr>
          <a:xfrm>
            <a:off x="4925433" y="0"/>
            <a:ext cx="2109178" cy="2700220"/>
          </a:xfrm>
          <a:custGeom>
            <a:avLst/>
            <a:gdLst/>
            <a:ahLst/>
            <a:cxnLst/>
            <a:rect l="l" t="t" r="r" b="b"/>
            <a:pathLst>
              <a:path w="2109178" h="2700220" extrusionOk="0">
                <a:moveTo>
                  <a:pt x="0" y="0"/>
                </a:moveTo>
                <a:lnTo>
                  <a:pt x="2109178" y="0"/>
                </a:lnTo>
                <a:lnTo>
                  <a:pt x="2109178" y="2700220"/>
                </a:lnTo>
                <a:lnTo>
                  <a:pt x="0" y="2700220"/>
                </a:lnTo>
                <a:lnTo>
                  <a:pt x="0" y="0"/>
                </a:lnTo>
                <a:close/>
              </a:path>
            </a:pathLst>
          </a:custGeom>
          <a:blipFill rotWithShape="1">
            <a:blip r:embed="rId4">
              <a:alphaModFix/>
            </a:blip>
            <a:stretch>
              <a:fillRect r="-219723"/>
            </a:stretch>
          </a:blipFill>
          <a:ln>
            <a:noFill/>
          </a:ln>
        </p:spPr>
        <p:txBody>
          <a:bodyPr/>
          <a:lstStyle/>
          <a:p>
            <a:endParaRPr lang="el-GR"/>
          </a:p>
        </p:txBody>
      </p:sp>
      <p:sp>
        <p:nvSpPr>
          <p:cNvPr id="179" name="Google Shape;179;p10"/>
          <p:cNvSpPr txBox="1"/>
          <p:nvPr/>
        </p:nvSpPr>
        <p:spPr>
          <a:xfrm>
            <a:off x="2772291" y="1038225"/>
            <a:ext cx="12743418" cy="801396"/>
          </a:xfrm>
          <a:prstGeom prst="rect">
            <a:avLst/>
          </a:prstGeom>
          <a:noFill/>
          <a:ln>
            <a:noFill/>
          </a:ln>
        </p:spPr>
        <p:txBody>
          <a:bodyPr spcFirstLastPara="1" wrap="square" lIns="0" tIns="0" rIns="0" bIns="0" anchor="t" anchorCtr="0">
            <a:spAutoFit/>
          </a:bodyPr>
          <a:lstStyle/>
          <a:p>
            <a:pPr marL="0" marR="0" lvl="0" indent="0" algn="ctr" rtl="0">
              <a:lnSpc>
                <a:spcPct val="116985"/>
              </a:lnSpc>
              <a:spcBef>
                <a:spcPts val="0"/>
              </a:spcBef>
              <a:spcAft>
                <a:spcPts val="0"/>
              </a:spcAft>
              <a:buNone/>
            </a:pPr>
            <a:r>
              <a:rPr lang="en-US" sz="5340" b="1" i="0" u="none" strike="noStrike" cap="none">
                <a:solidFill>
                  <a:srgbClr val="03BF63"/>
                </a:solidFill>
                <a:latin typeface="DM Sans"/>
                <a:ea typeface="DM Sans"/>
                <a:cs typeface="DM Sans"/>
                <a:sym typeface="DM Sans"/>
              </a:rPr>
              <a:t>POWERED BY</a:t>
            </a:r>
            <a:endParaRPr/>
          </a:p>
        </p:txBody>
      </p:sp>
      <p:grpSp>
        <p:nvGrpSpPr>
          <p:cNvPr id="180" name="Google Shape;180;p10"/>
          <p:cNvGrpSpPr/>
          <p:nvPr/>
        </p:nvGrpSpPr>
        <p:grpSpPr>
          <a:xfrm>
            <a:off x="1438111" y="2521092"/>
            <a:ext cx="15821189" cy="7312259"/>
            <a:chOff x="1438111" y="2521092"/>
            <a:chExt cx="15821189" cy="7312259"/>
          </a:xfrm>
        </p:grpSpPr>
        <p:sp>
          <p:nvSpPr>
            <p:cNvPr id="181" name="Google Shape;181;p10"/>
            <p:cNvSpPr/>
            <p:nvPr/>
          </p:nvSpPr>
          <p:spPr>
            <a:xfrm>
              <a:off x="1438111" y="2521092"/>
              <a:ext cx="15821189" cy="7312259"/>
            </a:xfrm>
            <a:custGeom>
              <a:avLst/>
              <a:gdLst/>
              <a:ahLst/>
              <a:cxnLst/>
              <a:rect l="l" t="t" r="r" b="b"/>
              <a:pathLst>
                <a:path w="15821189" h="7312259" extrusionOk="0">
                  <a:moveTo>
                    <a:pt x="0" y="0"/>
                  </a:moveTo>
                  <a:lnTo>
                    <a:pt x="15821189" y="0"/>
                  </a:lnTo>
                  <a:lnTo>
                    <a:pt x="15821189" y="7312259"/>
                  </a:lnTo>
                  <a:lnTo>
                    <a:pt x="0" y="7312259"/>
                  </a:lnTo>
                  <a:lnTo>
                    <a:pt x="0" y="0"/>
                  </a:lnTo>
                  <a:close/>
                </a:path>
              </a:pathLst>
            </a:custGeom>
            <a:blipFill rotWithShape="1">
              <a:blip r:embed="rId5">
                <a:alphaModFix amt="76000"/>
              </a:blip>
              <a:stretch>
                <a:fillRect/>
              </a:stretch>
            </a:blipFill>
            <a:ln>
              <a:noFill/>
            </a:ln>
          </p:spPr>
          <p:txBody>
            <a:bodyPr/>
            <a:lstStyle/>
            <a:p>
              <a:endParaRPr lang="el-GR"/>
            </a:p>
          </p:txBody>
        </p:sp>
        <p:sp>
          <p:nvSpPr>
            <p:cNvPr id="182" name="Google Shape;182;p10"/>
            <p:cNvSpPr/>
            <p:nvPr/>
          </p:nvSpPr>
          <p:spPr>
            <a:xfrm>
              <a:off x="1806925" y="4240025"/>
              <a:ext cx="1986000" cy="1091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183" name="Google Shape;183;p10" title="clube_logo_tagline_rgb_en_color.png"/>
            <p:cNvPicPr preferRelativeResize="0"/>
            <p:nvPr/>
          </p:nvPicPr>
          <p:blipFill>
            <a:blip r:embed="rId6">
              <a:alphaModFix/>
            </a:blip>
            <a:stretch>
              <a:fillRect/>
            </a:stretch>
          </p:blipFill>
          <p:spPr>
            <a:xfrm>
              <a:off x="1806925" y="4362675"/>
              <a:ext cx="1986002" cy="693703"/>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84059"/>
        </a:solidFill>
        <a:effectLst/>
      </p:bgPr>
    </p:bg>
    <p:spTree>
      <p:nvGrpSpPr>
        <p:cNvPr id="1" name="Shape 187"/>
        <p:cNvGrpSpPr/>
        <p:nvPr/>
      </p:nvGrpSpPr>
      <p:grpSpPr>
        <a:xfrm>
          <a:off x="0" y="0"/>
          <a:ext cx="0" cy="0"/>
          <a:chOff x="0" y="0"/>
          <a:chExt cx="0" cy="0"/>
        </a:xfrm>
      </p:grpSpPr>
      <p:sp>
        <p:nvSpPr>
          <p:cNvPr id="188" name="Google Shape;188;p11"/>
          <p:cNvSpPr/>
          <p:nvPr/>
        </p:nvSpPr>
        <p:spPr>
          <a:xfrm>
            <a:off x="-2662981" y="-474806"/>
            <a:ext cx="10810689" cy="14827368"/>
          </a:xfrm>
          <a:custGeom>
            <a:avLst/>
            <a:gdLst/>
            <a:ahLst/>
            <a:cxnLst/>
            <a:rect l="l" t="t" r="r" b="b"/>
            <a:pathLst>
              <a:path w="10810689" h="14827368" extrusionOk="0">
                <a:moveTo>
                  <a:pt x="0" y="0"/>
                </a:moveTo>
                <a:lnTo>
                  <a:pt x="10810688" y="0"/>
                </a:lnTo>
                <a:lnTo>
                  <a:pt x="10810688"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189" name="Google Shape;189;p11"/>
          <p:cNvSpPr/>
          <p:nvPr/>
        </p:nvSpPr>
        <p:spPr>
          <a:xfrm>
            <a:off x="3738656" y="-5952140"/>
            <a:ext cx="10810689" cy="14827368"/>
          </a:xfrm>
          <a:custGeom>
            <a:avLst/>
            <a:gdLst/>
            <a:ahLst/>
            <a:cxnLst/>
            <a:rect l="l" t="t" r="r" b="b"/>
            <a:pathLst>
              <a:path w="10810689" h="14827368" extrusionOk="0">
                <a:moveTo>
                  <a:pt x="0" y="0"/>
                </a:moveTo>
                <a:lnTo>
                  <a:pt x="10810688" y="0"/>
                </a:lnTo>
                <a:lnTo>
                  <a:pt x="10810688"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sp>
        <p:nvSpPr>
          <p:cNvPr id="190" name="Google Shape;190;p11"/>
          <p:cNvSpPr/>
          <p:nvPr/>
        </p:nvSpPr>
        <p:spPr>
          <a:xfrm>
            <a:off x="7877699" y="725633"/>
            <a:ext cx="10810689" cy="14827368"/>
          </a:xfrm>
          <a:custGeom>
            <a:avLst/>
            <a:gdLst/>
            <a:ahLst/>
            <a:cxnLst/>
            <a:rect l="l" t="t" r="r" b="b"/>
            <a:pathLst>
              <a:path w="10810689" h="14827368" extrusionOk="0">
                <a:moveTo>
                  <a:pt x="0" y="0"/>
                </a:moveTo>
                <a:lnTo>
                  <a:pt x="10810688" y="0"/>
                </a:lnTo>
                <a:lnTo>
                  <a:pt x="10810688" y="14827368"/>
                </a:lnTo>
                <a:lnTo>
                  <a:pt x="0" y="14827368"/>
                </a:lnTo>
                <a:lnTo>
                  <a:pt x="0" y="0"/>
                </a:lnTo>
                <a:close/>
              </a:path>
            </a:pathLst>
          </a:custGeom>
          <a:blipFill rotWithShape="1">
            <a:blip r:embed="rId3">
              <a:alphaModFix amt="9999"/>
            </a:blip>
            <a:stretch>
              <a:fillRect r="-242524"/>
            </a:stretch>
          </a:blipFill>
          <a:ln>
            <a:noFill/>
          </a:ln>
        </p:spPr>
        <p:txBody>
          <a:bodyPr/>
          <a:lstStyle/>
          <a:p>
            <a:endParaRPr lang="el-GR"/>
          </a:p>
        </p:txBody>
      </p:sp>
      <p:grpSp>
        <p:nvGrpSpPr>
          <p:cNvPr id="191" name="Google Shape;191;p11"/>
          <p:cNvGrpSpPr/>
          <p:nvPr/>
        </p:nvGrpSpPr>
        <p:grpSpPr>
          <a:xfrm>
            <a:off x="8638748" y="4034897"/>
            <a:ext cx="13729531" cy="3776424"/>
            <a:chOff x="0" y="-263788"/>
            <a:chExt cx="18306042" cy="5035233"/>
          </a:xfrm>
        </p:grpSpPr>
        <p:sp>
          <p:nvSpPr>
            <p:cNvPr id="192" name="Google Shape;192;p11"/>
            <p:cNvSpPr/>
            <p:nvPr/>
          </p:nvSpPr>
          <p:spPr>
            <a:xfrm>
              <a:off x="0" y="0"/>
              <a:ext cx="1365706" cy="1365706"/>
            </a:xfrm>
            <a:custGeom>
              <a:avLst/>
              <a:gdLst/>
              <a:ahLst/>
              <a:cxnLst/>
              <a:rect l="l" t="t" r="r" b="b"/>
              <a:pathLst>
                <a:path w="1365706" h="1365706" extrusionOk="0">
                  <a:moveTo>
                    <a:pt x="0" y="0"/>
                  </a:moveTo>
                  <a:lnTo>
                    <a:pt x="1365706" y="0"/>
                  </a:lnTo>
                  <a:lnTo>
                    <a:pt x="1365706" y="1365706"/>
                  </a:lnTo>
                  <a:lnTo>
                    <a:pt x="0" y="1365706"/>
                  </a:lnTo>
                  <a:lnTo>
                    <a:pt x="0" y="0"/>
                  </a:lnTo>
                  <a:close/>
                </a:path>
              </a:pathLst>
            </a:custGeom>
            <a:blipFill rotWithShape="1">
              <a:blip r:embed="rId4">
                <a:alphaModFix/>
              </a:blip>
              <a:stretch>
                <a:fillRect/>
              </a:stretch>
            </a:blipFill>
            <a:ln>
              <a:noFill/>
            </a:ln>
          </p:spPr>
          <p:txBody>
            <a:bodyPr/>
            <a:lstStyle/>
            <a:p>
              <a:endParaRPr lang="el-GR"/>
            </a:p>
          </p:txBody>
        </p:sp>
        <p:sp>
          <p:nvSpPr>
            <p:cNvPr id="193" name="Google Shape;193;p11"/>
            <p:cNvSpPr/>
            <p:nvPr/>
          </p:nvSpPr>
          <p:spPr>
            <a:xfrm>
              <a:off x="0" y="1937651"/>
              <a:ext cx="1365706" cy="1365706"/>
            </a:xfrm>
            <a:custGeom>
              <a:avLst/>
              <a:gdLst/>
              <a:ahLst/>
              <a:cxnLst/>
              <a:rect l="l" t="t" r="r" b="b"/>
              <a:pathLst>
                <a:path w="1365706" h="1365706" extrusionOk="0">
                  <a:moveTo>
                    <a:pt x="0" y="0"/>
                  </a:moveTo>
                  <a:lnTo>
                    <a:pt x="1365706" y="0"/>
                  </a:lnTo>
                  <a:lnTo>
                    <a:pt x="1365706" y="1365706"/>
                  </a:lnTo>
                  <a:lnTo>
                    <a:pt x="0" y="1365706"/>
                  </a:lnTo>
                  <a:lnTo>
                    <a:pt x="0" y="0"/>
                  </a:lnTo>
                  <a:close/>
                </a:path>
              </a:pathLst>
            </a:custGeom>
            <a:blipFill rotWithShape="1">
              <a:blip r:embed="rId5">
                <a:alphaModFix/>
              </a:blip>
              <a:stretch>
                <a:fillRect/>
              </a:stretch>
            </a:blipFill>
            <a:ln>
              <a:noFill/>
            </a:ln>
          </p:spPr>
          <p:txBody>
            <a:bodyPr/>
            <a:lstStyle/>
            <a:p>
              <a:endParaRPr lang="el-GR"/>
            </a:p>
          </p:txBody>
        </p:sp>
        <p:sp>
          <p:nvSpPr>
            <p:cNvPr id="194" name="Google Shape;194;p11"/>
            <p:cNvSpPr/>
            <p:nvPr/>
          </p:nvSpPr>
          <p:spPr>
            <a:xfrm>
              <a:off x="0" y="3892427"/>
              <a:ext cx="1365706" cy="879018"/>
            </a:xfrm>
            <a:custGeom>
              <a:avLst/>
              <a:gdLst/>
              <a:ahLst/>
              <a:cxnLst/>
              <a:rect l="l" t="t" r="r" b="b"/>
              <a:pathLst>
                <a:path w="1365706" h="879018" extrusionOk="0">
                  <a:moveTo>
                    <a:pt x="0" y="0"/>
                  </a:moveTo>
                  <a:lnTo>
                    <a:pt x="1365706" y="0"/>
                  </a:lnTo>
                  <a:lnTo>
                    <a:pt x="1365706" y="879018"/>
                  </a:lnTo>
                  <a:lnTo>
                    <a:pt x="0" y="879018"/>
                  </a:lnTo>
                  <a:lnTo>
                    <a:pt x="0" y="0"/>
                  </a:lnTo>
                  <a:close/>
                </a:path>
              </a:pathLst>
            </a:custGeom>
            <a:blipFill rotWithShape="1">
              <a:blip r:embed="rId6">
                <a:alphaModFix/>
              </a:blip>
              <a:stretch>
                <a:fillRect/>
              </a:stretch>
            </a:blipFill>
            <a:ln>
              <a:noFill/>
            </a:ln>
          </p:spPr>
          <p:txBody>
            <a:bodyPr/>
            <a:lstStyle/>
            <a:p>
              <a:endParaRPr lang="el-GR"/>
            </a:p>
          </p:txBody>
        </p:sp>
        <p:sp>
          <p:nvSpPr>
            <p:cNvPr id="195" name="Google Shape;195;p11"/>
            <p:cNvSpPr txBox="1"/>
            <p:nvPr/>
          </p:nvSpPr>
          <p:spPr>
            <a:xfrm>
              <a:off x="2033628" y="-263788"/>
              <a:ext cx="16272414" cy="4897976"/>
            </a:xfrm>
            <a:prstGeom prst="rect">
              <a:avLst/>
            </a:prstGeom>
            <a:noFill/>
            <a:ln>
              <a:noFill/>
            </a:ln>
          </p:spPr>
          <p:txBody>
            <a:bodyPr spcFirstLastPara="1" wrap="square" lIns="0" tIns="0" rIns="0" bIns="0" anchor="t" anchorCtr="0">
              <a:spAutoFit/>
            </a:bodyPr>
            <a:lstStyle/>
            <a:p>
              <a:pPr marL="0" marR="0" lvl="0" indent="0" algn="l" rtl="0">
                <a:lnSpc>
                  <a:spcPct val="250011"/>
                </a:lnSpc>
                <a:spcBef>
                  <a:spcPts val="0"/>
                </a:spcBef>
                <a:spcAft>
                  <a:spcPts val="0"/>
                </a:spcAft>
                <a:buNone/>
              </a:pPr>
              <a:r>
                <a:rPr lang="en-US" sz="4213" b="0" i="0" u="none" strike="noStrike" cap="none">
                  <a:solidFill>
                    <a:srgbClr val="FFFFFF"/>
                  </a:solidFill>
                  <a:latin typeface="DM Sans"/>
                  <a:ea typeface="DM Sans"/>
                  <a:cs typeface="DM Sans"/>
                  <a:sym typeface="DM Sans"/>
                </a:rPr>
                <a:t>iSTENTORE</a:t>
              </a:r>
              <a:endParaRPr/>
            </a:p>
            <a:p>
              <a:pPr marL="0" marR="0" lvl="0" indent="0" algn="l" rtl="0">
                <a:lnSpc>
                  <a:spcPct val="250011"/>
                </a:lnSpc>
                <a:spcBef>
                  <a:spcPts val="0"/>
                </a:spcBef>
                <a:spcAft>
                  <a:spcPts val="0"/>
                </a:spcAft>
                <a:buNone/>
              </a:pPr>
              <a:r>
                <a:rPr lang="en-US" sz="4213" b="0" i="0" u="none" strike="noStrike" cap="none">
                  <a:solidFill>
                    <a:srgbClr val="FFFFFF"/>
                  </a:solidFill>
                  <a:latin typeface="DM Sans"/>
                  <a:ea typeface="DM Sans"/>
                  <a:cs typeface="DM Sans"/>
                  <a:sym typeface="DM Sans"/>
                </a:rPr>
                <a:t>@iSTENTORE_EU</a:t>
              </a:r>
              <a:endParaRPr/>
            </a:p>
            <a:p>
              <a:pPr marL="0" marR="0" lvl="0" indent="0" algn="l" rtl="0">
                <a:lnSpc>
                  <a:spcPct val="250011"/>
                </a:lnSpc>
                <a:spcBef>
                  <a:spcPts val="0"/>
                </a:spcBef>
                <a:spcAft>
                  <a:spcPts val="0"/>
                </a:spcAft>
                <a:buNone/>
              </a:pPr>
              <a:r>
                <a:rPr lang="en-US" sz="4213" b="0" i="0" u="none" strike="noStrike" cap="none">
                  <a:solidFill>
                    <a:srgbClr val="FFFFFF"/>
                  </a:solidFill>
                  <a:latin typeface="DM Sans"/>
                  <a:ea typeface="DM Sans"/>
                  <a:cs typeface="DM Sans"/>
                  <a:sym typeface="DM Sans"/>
                </a:rPr>
                <a:t>info@istentore.eu</a:t>
              </a:r>
              <a:endParaRPr/>
            </a:p>
          </p:txBody>
        </p:sp>
      </p:grpSp>
      <p:grpSp>
        <p:nvGrpSpPr>
          <p:cNvPr id="196" name="Google Shape;196;p11"/>
          <p:cNvGrpSpPr/>
          <p:nvPr/>
        </p:nvGrpSpPr>
        <p:grpSpPr>
          <a:xfrm>
            <a:off x="2281047" y="4745683"/>
            <a:ext cx="4099905" cy="1583053"/>
            <a:chOff x="0" y="-104775"/>
            <a:chExt cx="1079810" cy="416936"/>
          </a:xfrm>
        </p:grpSpPr>
        <p:sp>
          <p:nvSpPr>
            <p:cNvPr id="197" name="Google Shape;197;p11"/>
            <p:cNvSpPr/>
            <p:nvPr/>
          </p:nvSpPr>
          <p:spPr>
            <a:xfrm>
              <a:off x="0" y="0"/>
              <a:ext cx="1079810" cy="312161"/>
            </a:xfrm>
            <a:custGeom>
              <a:avLst/>
              <a:gdLst/>
              <a:ahLst/>
              <a:cxnLst/>
              <a:rect l="l" t="t" r="r" b="b"/>
              <a:pathLst>
                <a:path w="1079810" h="312161" extrusionOk="0">
                  <a:moveTo>
                    <a:pt x="96304" y="0"/>
                  </a:moveTo>
                  <a:lnTo>
                    <a:pt x="983506" y="0"/>
                  </a:lnTo>
                  <a:cubicBezTo>
                    <a:pt x="1009048" y="0"/>
                    <a:pt x="1033543" y="10146"/>
                    <a:pt x="1051604" y="28207"/>
                  </a:cubicBezTo>
                  <a:cubicBezTo>
                    <a:pt x="1069664" y="46267"/>
                    <a:pt x="1079810" y="70763"/>
                    <a:pt x="1079810" y="96304"/>
                  </a:cubicBezTo>
                  <a:lnTo>
                    <a:pt x="1079810" y="215857"/>
                  </a:lnTo>
                  <a:cubicBezTo>
                    <a:pt x="1079810" y="241398"/>
                    <a:pt x="1069664" y="265894"/>
                    <a:pt x="1051604" y="283954"/>
                  </a:cubicBezTo>
                  <a:cubicBezTo>
                    <a:pt x="1033543" y="302015"/>
                    <a:pt x="1009048" y="312161"/>
                    <a:pt x="983506" y="312161"/>
                  </a:cubicBezTo>
                  <a:lnTo>
                    <a:pt x="96304" y="312161"/>
                  </a:lnTo>
                  <a:cubicBezTo>
                    <a:pt x="70763" y="312161"/>
                    <a:pt x="46267" y="302015"/>
                    <a:pt x="28207" y="283954"/>
                  </a:cubicBezTo>
                  <a:cubicBezTo>
                    <a:pt x="10146" y="265894"/>
                    <a:pt x="0" y="241398"/>
                    <a:pt x="0" y="215857"/>
                  </a:cubicBezTo>
                  <a:lnTo>
                    <a:pt x="0" y="96304"/>
                  </a:lnTo>
                  <a:cubicBezTo>
                    <a:pt x="0" y="70763"/>
                    <a:pt x="10146" y="46267"/>
                    <a:pt x="28207" y="28207"/>
                  </a:cubicBezTo>
                  <a:cubicBezTo>
                    <a:pt x="46267" y="10146"/>
                    <a:pt x="70763" y="0"/>
                    <a:pt x="96304" y="0"/>
                  </a:cubicBezTo>
                  <a:close/>
                </a:path>
              </a:pathLst>
            </a:custGeom>
            <a:gradFill>
              <a:gsLst>
                <a:gs pos="0">
                  <a:srgbClr val="0097B2"/>
                </a:gs>
                <a:gs pos="100000">
                  <a:srgbClr val="7ED957"/>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1"/>
            <p:cNvSpPr txBox="1"/>
            <p:nvPr/>
          </p:nvSpPr>
          <p:spPr>
            <a:xfrm>
              <a:off x="0" y="-104775"/>
              <a:ext cx="1079810" cy="416936"/>
            </a:xfrm>
            <a:prstGeom prst="rect">
              <a:avLst/>
            </a:prstGeom>
            <a:noFill/>
            <a:ln>
              <a:noFill/>
            </a:ln>
          </p:spPr>
          <p:txBody>
            <a:bodyPr spcFirstLastPara="1" wrap="square" lIns="50800" tIns="50800" rIns="50800" bIns="50800" anchor="ctr" anchorCtr="0">
              <a:noAutofit/>
            </a:bodyPr>
            <a:lstStyle/>
            <a:p>
              <a:pPr marL="0" marR="0" lvl="0" indent="0" algn="ctr" rtl="0">
                <a:lnSpc>
                  <a:spcPct val="154016"/>
                </a:lnSpc>
                <a:spcBef>
                  <a:spcPts val="0"/>
                </a:spcBef>
                <a:spcAft>
                  <a:spcPts val="0"/>
                </a:spcAft>
                <a:buNone/>
              </a:pPr>
              <a:r>
                <a:rPr lang="en-US" sz="3299" b="1" i="0" u="none" strike="noStrike" cap="none">
                  <a:solidFill>
                    <a:srgbClr val="FFFFFF"/>
                  </a:solidFill>
                  <a:latin typeface="DM Sans"/>
                  <a:ea typeface="DM Sans"/>
                  <a:cs typeface="DM Sans"/>
                  <a:sym typeface="DM Sans"/>
                </a:rPr>
                <a:t>FOLLOW US</a:t>
              </a:r>
              <a:endParaRPr/>
            </a:p>
          </p:txBody>
        </p:sp>
      </p:grpSp>
      <p:sp>
        <p:nvSpPr>
          <p:cNvPr id="199" name="Google Shape;199;p11"/>
          <p:cNvSpPr txBox="1"/>
          <p:nvPr/>
        </p:nvSpPr>
        <p:spPr>
          <a:xfrm>
            <a:off x="8638748" y="2573366"/>
            <a:ext cx="6954610" cy="1101854"/>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6418" b="1" i="0" u="none" strike="noStrike" cap="none">
                <a:solidFill>
                  <a:srgbClr val="3DB875"/>
                </a:solidFill>
                <a:latin typeface="DM Sans"/>
                <a:ea typeface="DM Sans"/>
                <a:cs typeface="DM Sans"/>
                <a:sym typeface="DM Sans"/>
              </a:rPr>
              <a:t>www.istentore.eu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5EFAF6601383484B89F51FA717AD953A" ma:contentTypeVersion="15" ma:contentTypeDescription="Δημιουργία νέου εγγράφου" ma:contentTypeScope="" ma:versionID="7e2490952663ce0acdea085356cc87d3">
  <xsd:schema xmlns:xsd="http://www.w3.org/2001/XMLSchema" xmlns:xs="http://www.w3.org/2001/XMLSchema" xmlns:p="http://schemas.microsoft.com/office/2006/metadata/properties" xmlns:ns2="9b13b7a3-eb54-4f90-ad89-52310155b588" xmlns:ns3="3973745b-dbdc-45a2-8db4-6ea1e3169d8b" targetNamespace="http://schemas.microsoft.com/office/2006/metadata/properties" ma:root="true" ma:fieldsID="d0ff75d33b5e2d1206201d02763ba00f" ns2:_="" ns3:_="">
    <xsd:import namespace="9b13b7a3-eb54-4f90-ad89-52310155b588"/>
    <xsd:import namespace="3973745b-dbdc-45a2-8db4-6ea1e3169d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13b7a3-eb54-4f90-ad89-52310155b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73745b-dbdc-45a2-8db4-6ea1e3169d8b"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4" nillable="true" ma:displayName="Taxonomy Catch All Column" ma:hidden="true" ma:list="{b0628dd7-b66e-4b62-93e8-3083398e68b6}" ma:internalName="TaxCatchAll" ma:showField="CatchAllData" ma:web="3973745b-dbdc-45a2-8db4-6ea1e3169d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973745b-dbdc-45a2-8db4-6ea1e3169d8b" xsi:nil="true"/>
    <lcf76f155ced4ddcb4097134ff3c332f xmlns="9b13b7a3-eb54-4f90-ad89-52310155b5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D13145-F796-4E05-A90D-8AEFE6647010}"/>
</file>

<file path=customXml/itemProps2.xml><?xml version="1.0" encoding="utf-8"?>
<ds:datastoreItem xmlns:ds="http://schemas.openxmlformats.org/officeDocument/2006/customXml" ds:itemID="{4A2C4CF9-830D-4034-AB1C-824DF20D68A4}"/>
</file>

<file path=customXml/itemProps3.xml><?xml version="1.0" encoding="utf-8"?>
<ds:datastoreItem xmlns:ds="http://schemas.openxmlformats.org/officeDocument/2006/customXml" ds:itemID="{E9022361-E7FE-4760-B546-D75FB540F6DB}"/>
</file>

<file path=docProps/app.xml><?xml version="1.0" encoding="utf-8"?>
<Properties xmlns="http://schemas.openxmlformats.org/officeDocument/2006/extended-properties" xmlns:vt="http://schemas.openxmlformats.org/officeDocument/2006/docPropsVTypes">
  <TotalTime>43</TotalTime>
  <Words>326</Words>
  <Application>Microsoft Office PowerPoint</Application>
  <PresentationFormat>Custom</PresentationFormat>
  <Paragraphs>24</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DM Sans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Vagia Gaidatzi</cp:lastModifiedBy>
  <cp:revision>4</cp:revision>
  <dcterms:created xsi:type="dcterms:W3CDTF">2006-08-16T00:00:00Z</dcterms:created>
  <dcterms:modified xsi:type="dcterms:W3CDTF">2025-07-08T12:40:30Z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0x0101005EFAF6601383484B89F51FA717AD953A</vt:lpwstr>
  </property>
</Properties>
</file>